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grandir Heavy" charset="1" panose="00000900000000000000"/>
      <p:regular r:id="rId21"/>
    </p:embeddedFont>
    <p:embeddedFont>
      <p:font typeface="Agrandir Bold" charset="1" panose="00000800000000000000"/>
      <p:regular r:id="rId22"/>
    </p:embeddedFont>
    <p:embeddedFont>
      <p:font typeface="Agrandir"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Ankit1017/Minor_Project_finacial_distress_reasearch"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517511" y="3213112"/>
            <a:ext cx="9226770" cy="8573348"/>
          </a:xfrm>
          <a:custGeom>
            <a:avLst/>
            <a:gdLst/>
            <a:ahLst/>
            <a:cxnLst/>
            <a:rect r="r" b="b" t="t" l="l"/>
            <a:pathLst>
              <a:path h="8573348" w="9226770">
                <a:moveTo>
                  <a:pt x="9226770" y="0"/>
                </a:moveTo>
                <a:lnTo>
                  <a:pt x="0" y="0"/>
                </a:lnTo>
                <a:lnTo>
                  <a:pt x="0" y="8573348"/>
                </a:lnTo>
                <a:lnTo>
                  <a:pt x="9226770" y="8573348"/>
                </a:lnTo>
                <a:lnTo>
                  <a:pt x="92267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58783" y="-1016795"/>
            <a:ext cx="10104392" cy="6625224"/>
          </a:xfrm>
          <a:custGeom>
            <a:avLst/>
            <a:gdLst/>
            <a:ahLst/>
            <a:cxnLst/>
            <a:rect r="r" b="b" t="t" l="l"/>
            <a:pathLst>
              <a:path h="6625224" w="10104392">
                <a:moveTo>
                  <a:pt x="0" y="0"/>
                </a:moveTo>
                <a:lnTo>
                  <a:pt x="10104392" y="0"/>
                </a:lnTo>
                <a:lnTo>
                  <a:pt x="10104392" y="6625224"/>
                </a:lnTo>
                <a:lnTo>
                  <a:pt x="0" y="6625224"/>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48379" y="4775039"/>
            <a:ext cx="11125200" cy="11553092"/>
          </a:xfrm>
          <a:custGeom>
            <a:avLst/>
            <a:gdLst/>
            <a:ahLst/>
            <a:cxnLst/>
            <a:rect r="r" b="b" t="t" l="l"/>
            <a:pathLst>
              <a:path h="11553092" w="11125200">
                <a:moveTo>
                  <a:pt x="0" y="0"/>
                </a:moveTo>
                <a:lnTo>
                  <a:pt x="11125200" y="0"/>
                </a:lnTo>
                <a:lnTo>
                  <a:pt x="11125200" y="11553093"/>
                </a:lnTo>
                <a:lnTo>
                  <a:pt x="0" y="11553093"/>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453" y="-3922059"/>
            <a:ext cx="10172453" cy="7844119"/>
          </a:xfrm>
          <a:custGeom>
            <a:avLst/>
            <a:gdLst/>
            <a:ahLst/>
            <a:cxnLst/>
            <a:rect r="r" b="b" t="t" l="l"/>
            <a:pathLst>
              <a:path h="7844119" w="10172453">
                <a:moveTo>
                  <a:pt x="0" y="0"/>
                </a:moveTo>
                <a:lnTo>
                  <a:pt x="10172453" y="0"/>
                </a:lnTo>
                <a:lnTo>
                  <a:pt x="10172453" y="7844118"/>
                </a:lnTo>
                <a:lnTo>
                  <a:pt x="0" y="7844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9144000" y="1857604"/>
            <a:ext cx="8115300" cy="3928886"/>
          </a:xfrm>
          <a:prstGeom prst="rect">
            <a:avLst/>
          </a:prstGeom>
        </p:spPr>
        <p:txBody>
          <a:bodyPr anchor="t" rtlCol="false" tIns="0" lIns="0" bIns="0" rIns="0">
            <a:spAutoFit/>
          </a:bodyPr>
          <a:lstStyle/>
          <a:p>
            <a:pPr algn="l">
              <a:lnSpc>
                <a:spcPts val="9747"/>
              </a:lnSpc>
            </a:pPr>
            <a:r>
              <a:rPr lang="en-US" sz="8402">
                <a:solidFill>
                  <a:srgbClr val="E89AB0"/>
                </a:solidFill>
                <a:latin typeface="Agrandir Heavy"/>
              </a:rPr>
              <a:t>FINANCIAL DISTRESS </a:t>
            </a:r>
          </a:p>
          <a:p>
            <a:pPr algn="l">
              <a:lnSpc>
                <a:spcPts val="9747"/>
              </a:lnSpc>
            </a:pPr>
            <a:r>
              <a:rPr lang="en-US" sz="8402">
                <a:solidFill>
                  <a:srgbClr val="E89AB0"/>
                </a:solidFill>
                <a:latin typeface="Agrandir Heavy"/>
              </a:rPr>
              <a:t>ANALYZER</a:t>
            </a:r>
          </a:p>
        </p:txBody>
      </p:sp>
      <p:sp>
        <p:nvSpPr>
          <p:cNvPr name="TextBox 7" id="7"/>
          <p:cNvSpPr txBox="true"/>
          <p:nvPr/>
        </p:nvSpPr>
        <p:spPr>
          <a:xfrm rot="0">
            <a:off x="9144000" y="7425833"/>
            <a:ext cx="8984939" cy="1936949"/>
          </a:xfrm>
          <a:prstGeom prst="rect">
            <a:avLst/>
          </a:prstGeom>
        </p:spPr>
        <p:txBody>
          <a:bodyPr anchor="t" rtlCol="false" tIns="0" lIns="0" bIns="0" rIns="0">
            <a:spAutoFit/>
          </a:bodyPr>
          <a:lstStyle/>
          <a:p>
            <a:pPr algn="l">
              <a:lnSpc>
                <a:spcPts val="3614"/>
              </a:lnSpc>
            </a:pPr>
            <a:r>
              <a:rPr lang="en-US" sz="3346">
                <a:solidFill>
                  <a:srgbClr val="F6CB48"/>
                </a:solidFill>
                <a:latin typeface="Agrandir Bold"/>
              </a:rPr>
              <a:t>Submited by - Ankit Bansal (2K21/IT/28)</a:t>
            </a:r>
          </a:p>
          <a:p>
            <a:pPr algn="l">
              <a:lnSpc>
                <a:spcPts val="3614"/>
              </a:lnSpc>
            </a:pPr>
            <a:r>
              <a:rPr lang="en-US" sz="3346">
                <a:solidFill>
                  <a:srgbClr val="F6CB48"/>
                </a:solidFill>
                <a:latin typeface="Agrandir Bold"/>
              </a:rPr>
              <a:t>                                Anmol Sharma (2K21/IT/34)</a:t>
            </a:r>
          </a:p>
          <a:p>
            <a:pPr algn="l">
              <a:lnSpc>
                <a:spcPts val="3614"/>
              </a:lnSpc>
            </a:pPr>
          </a:p>
          <a:p>
            <a:pPr algn="l" marL="0" indent="0" lvl="0">
              <a:lnSpc>
                <a:spcPts val="3614"/>
              </a:lnSpc>
              <a:spcBef>
                <a:spcPct val="0"/>
              </a:spcBef>
            </a:pPr>
            <a:r>
              <a:rPr lang="en-US" sz="3346">
                <a:solidFill>
                  <a:srgbClr val="F6CB48"/>
                </a:solidFill>
                <a:latin typeface="Agrandir Bold"/>
              </a:rPr>
              <a:t>Under the Guidence of - Mr. Rahul Gupta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12300226" y="-2574134"/>
            <a:ext cx="9517385" cy="9640348"/>
          </a:xfrm>
          <a:custGeom>
            <a:avLst/>
            <a:gdLst/>
            <a:ahLst/>
            <a:cxnLst/>
            <a:rect r="r" b="b" t="t" l="l"/>
            <a:pathLst>
              <a:path h="9640348" w="9517385">
                <a:moveTo>
                  <a:pt x="0" y="0"/>
                </a:moveTo>
                <a:lnTo>
                  <a:pt x="9517384" y="0"/>
                </a:lnTo>
                <a:lnTo>
                  <a:pt x="9517384" y="9640348"/>
                </a:lnTo>
                <a:lnTo>
                  <a:pt x="0" y="9640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3118" y="5824779"/>
            <a:ext cx="10218386" cy="8475140"/>
          </a:xfrm>
          <a:custGeom>
            <a:avLst/>
            <a:gdLst/>
            <a:ahLst/>
            <a:cxnLst/>
            <a:rect r="r" b="b" t="t" l="l"/>
            <a:pathLst>
              <a:path h="8475140" w="10218386">
                <a:moveTo>
                  <a:pt x="0" y="0"/>
                </a:moveTo>
                <a:lnTo>
                  <a:pt x="10218386" y="0"/>
                </a:lnTo>
                <a:lnTo>
                  <a:pt x="10218386" y="8475140"/>
                </a:lnTo>
                <a:lnTo>
                  <a:pt x="0" y="8475140"/>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3118" y="-3212759"/>
            <a:ext cx="10658348" cy="9681116"/>
          </a:xfrm>
          <a:custGeom>
            <a:avLst/>
            <a:gdLst/>
            <a:ahLst/>
            <a:cxnLst/>
            <a:rect r="r" b="b" t="t" l="l"/>
            <a:pathLst>
              <a:path h="9681116" w="10658348">
                <a:moveTo>
                  <a:pt x="0" y="0"/>
                </a:moveTo>
                <a:lnTo>
                  <a:pt x="10658348" y="0"/>
                </a:lnTo>
                <a:lnTo>
                  <a:pt x="10658348" y="9681116"/>
                </a:lnTo>
                <a:lnTo>
                  <a:pt x="0" y="9681116"/>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00226" y="7066214"/>
            <a:ext cx="7285803" cy="7976908"/>
          </a:xfrm>
          <a:custGeom>
            <a:avLst/>
            <a:gdLst/>
            <a:ahLst/>
            <a:cxnLst/>
            <a:rect r="r" b="b" t="t" l="l"/>
            <a:pathLst>
              <a:path h="7976908" w="7285803">
                <a:moveTo>
                  <a:pt x="0" y="0"/>
                </a:moveTo>
                <a:lnTo>
                  <a:pt x="7285803" y="0"/>
                </a:lnTo>
                <a:lnTo>
                  <a:pt x="7285803" y="7976908"/>
                </a:lnTo>
                <a:lnTo>
                  <a:pt x="0" y="7976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66775"/>
            <a:ext cx="11271526" cy="213861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RESEARCH PROCESS OVERVIEW</a:t>
            </a:r>
          </a:p>
        </p:txBody>
      </p:sp>
      <p:sp>
        <p:nvSpPr>
          <p:cNvPr name="TextBox 7" id="7"/>
          <p:cNvSpPr txBox="true"/>
          <p:nvPr/>
        </p:nvSpPr>
        <p:spPr>
          <a:xfrm rot="0">
            <a:off x="1028700" y="3096247"/>
            <a:ext cx="1026760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5. Project Wrap-Up and Reflection Phase</a:t>
            </a:r>
          </a:p>
        </p:txBody>
      </p:sp>
      <p:sp>
        <p:nvSpPr>
          <p:cNvPr name="TextBox 8" id="8"/>
          <p:cNvSpPr txBox="true"/>
          <p:nvPr/>
        </p:nvSpPr>
        <p:spPr>
          <a:xfrm rot="0">
            <a:off x="1028700" y="3923971"/>
            <a:ext cx="8876277" cy="1537335"/>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final phase aims to consolidate findings and reflect on the project outcomes. Tasks include finalizing feature reduction and model evaluation.  Then finally we built a proper web app for better visualization using flask and and other javascript libraries like Chart.js</a:t>
            </a:r>
          </a:p>
        </p:txBody>
      </p:sp>
      <p:sp>
        <p:nvSpPr>
          <p:cNvPr name="TextBox 9" id="9"/>
          <p:cNvSpPr txBox="true"/>
          <p:nvPr/>
        </p:nvSpPr>
        <p:spPr>
          <a:xfrm rot="0">
            <a:off x="1028700" y="5747056"/>
            <a:ext cx="12534392"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The Power of Research Skills:</a:t>
            </a:r>
          </a:p>
        </p:txBody>
      </p:sp>
      <p:sp>
        <p:nvSpPr>
          <p:cNvPr name="TextBox 10" id="10"/>
          <p:cNvSpPr txBox="true"/>
          <p:nvPr/>
        </p:nvSpPr>
        <p:spPr>
          <a:xfrm rot="0">
            <a:off x="731600" y="6535032"/>
            <a:ext cx="11865726" cy="3462183"/>
          </a:xfrm>
          <a:prstGeom prst="rect">
            <a:avLst/>
          </a:prstGeom>
        </p:spPr>
        <p:txBody>
          <a:bodyPr anchor="t" rtlCol="false" tIns="0" lIns="0" bIns="0" rIns="0">
            <a:spAutoFit/>
          </a:bodyPr>
          <a:lstStyle/>
          <a:p>
            <a:pPr algn="l" marL="462690" indent="-231345" lvl="1">
              <a:lnSpc>
                <a:spcPts val="3000"/>
              </a:lnSpc>
              <a:buFont typeface="Arial"/>
              <a:buChar char="•"/>
            </a:pPr>
            <a:r>
              <a:rPr lang="en-US" sz="2143">
                <a:solidFill>
                  <a:srgbClr val="E5DDC8"/>
                </a:solidFill>
                <a:latin typeface="Agrandir"/>
              </a:rPr>
              <a:t>Research skills empower exploration of existing methodologies and datasets, fostering innovation in financial distress prediction.</a:t>
            </a:r>
          </a:p>
          <a:p>
            <a:pPr algn="l" marL="462690" indent="-231345" lvl="1">
              <a:lnSpc>
                <a:spcPts val="3000"/>
              </a:lnSpc>
              <a:buFont typeface="Arial"/>
              <a:buChar char="•"/>
            </a:pPr>
            <a:r>
              <a:rPr lang="en-US" sz="2143">
                <a:solidFill>
                  <a:srgbClr val="E5DDC8"/>
                </a:solidFill>
                <a:latin typeface="Agrandir"/>
              </a:rPr>
              <a:t>Through critical evaluation, research skills ensure relevance and applicability of methodologies to real-world scenarios.</a:t>
            </a:r>
          </a:p>
          <a:p>
            <a:pPr algn="l" marL="462690" indent="-231345" lvl="1">
              <a:lnSpc>
                <a:spcPts val="3000"/>
              </a:lnSpc>
              <a:buFont typeface="Arial"/>
              <a:buChar char="•"/>
            </a:pPr>
            <a:r>
              <a:rPr lang="en-US" sz="2143">
                <a:solidFill>
                  <a:srgbClr val="E5DDC8"/>
                </a:solidFill>
                <a:latin typeface="Agrandir"/>
              </a:rPr>
              <a:t>Continuous refinement of approaches, informed by research, enables adaptation to evolving challenges and advancements.</a:t>
            </a:r>
          </a:p>
          <a:p>
            <a:pPr algn="l" marL="462690" indent="-231345" lvl="1">
              <a:lnSpc>
                <a:spcPts val="3000"/>
              </a:lnSpc>
              <a:buFont typeface="Arial"/>
              <a:buChar char="•"/>
            </a:pPr>
            <a:r>
              <a:rPr lang="en-US" sz="2143">
                <a:solidFill>
                  <a:srgbClr val="E5DDC8"/>
                </a:solidFill>
                <a:latin typeface="Agrandir"/>
              </a:rPr>
              <a:t>Uncovering hidden insights within financial datasets, research skills drive progress and innovation in financial analysis, enhancing risk assessment and decision-making processes.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64615" y="-4769581"/>
            <a:ext cx="13103660" cy="8909240"/>
          </a:xfrm>
          <a:custGeom>
            <a:avLst/>
            <a:gdLst/>
            <a:ahLst/>
            <a:cxnLst/>
            <a:rect r="r" b="b" t="t" l="l"/>
            <a:pathLst>
              <a:path h="8909240" w="13103660">
                <a:moveTo>
                  <a:pt x="0" y="0"/>
                </a:moveTo>
                <a:lnTo>
                  <a:pt x="13103660" y="0"/>
                </a:lnTo>
                <a:lnTo>
                  <a:pt x="13103660" y="8909240"/>
                </a:lnTo>
                <a:lnTo>
                  <a:pt x="0" y="8909240"/>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13414"/>
            </a:stretch>
          </a:blipFill>
        </p:spPr>
      </p:sp>
      <p:sp>
        <p:nvSpPr>
          <p:cNvPr name="Freeform 4" id="4"/>
          <p:cNvSpPr/>
          <p:nvPr/>
        </p:nvSpPr>
        <p:spPr>
          <a:xfrm flipH="true" flipV="false" rot="0">
            <a:off x="-4130427" y="195496"/>
            <a:ext cx="13074119" cy="9896007"/>
          </a:xfrm>
          <a:custGeom>
            <a:avLst/>
            <a:gdLst/>
            <a:ahLst/>
            <a:cxnLst/>
            <a:rect r="r" b="b" t="t" l="l"/>
            <a:pathLst>
              <a:path h="9896007" w="13074119">
                <a:moveTo>
                  <a:pt x="13074118" y="0"/>
                </a:moveTo>
                <a:lnTo>
                  <a:pt x="0" y="0"/>
                </a:lnTo>
                <a:lnTo>
                  <a:pt x="0" y="9896008"/>
                </a:lnTo>
                <a:lnTo>
                  <a:pt x="13074118" y="9896008"/>
                </a:lnTo>
                <a:lnTo>
                  <a:pt x="13074118"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879470" y="866775"/>
            <a:ext cx="11040613" cy="213861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CRITICAL EVALUATION OF FINANCIAL DISTRESS</a:t>
            </a:r>
          </a:p>
        </p:txBody>
      </p:sp>
      <p:sp>
        <p:nvSpPr>
          <p:cNvPr name="TextBox 6" id="6"/>
          <p:cNvSpPr txBox="true"/>
          <p:nvPr/>
        </p:nvSpPr>
        <p:spPr>
          <a:xfrm rot="0">
            <a:off x="2490973" y="3171125"/>
            <a:ext cx="13306054" cy="1537335"/>
          </a:xfrm>
          <a:prstGeom prst="rect">
            <a:avLst/>
          </a:prstGeom>
        </p:spPr>
        <p:txBody>
          <a:bodyPr anchor="t" rtlCol="false" tIns="0" lIns="0" bIns="0" rIns="0">
            <a:spAutoFit/>
          </a:bodyPr>
          <a:lstStyle/>
          <a:p>
            <a:pPr algn="ctr">
              <a:lnSpc>
                <a:spcPts val="2940"/>
              </a:lnSpc>
            </a:pPr>
            <a:r>
              <a:rPr lang="en-US" sz="2100">
                <a:solidFill>
                  <a:srgbClr val="E5DDC8"/>
                </a:solidFill>
                <a:latin typeface="Agrandir"/>
              </a:rPr>
              <a:t>Critical evaluation of financial distress prediction models involves a comprehensive analysis of various aspects of model performance, data quality, assumptions, and business impact. It entails scrutinizing the effectiveness and reliability of predictive models in accurately identifying potential financial distress in corporations.</a:t>
            </a:r>
          </a:p>
        </p:txBody>
      </p:sp>
      <p:sp>
        <p:nvSpPr>
          <p:cNvPr name="TextBox 7" id="7"/>
          <p:cNvSpPr txBox="true"/>
          <p:nvPr/>
        </p:nvSpPr>
        <p:spPr>
          <a:xfrm rot="0">
            <a:off x="1028700" y="5067300"/>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Data Quality Assessment</a:t>
            </a:r>
          </a:p>
        </p:txBody>
      </p:sp>
      <p:sp>
        <p:nvSpPr>
          <p:cNvPr name="TextBox 8" id="8"/>
          <p:cNvSpPr txBox="true"/>
          <p:nvPr/>
        </p:nvSpPr>
        <p:spPr>
          <a:xfrm rot="0">
            <a:off x="1028700" y="5798251"/>
            <a:ext cx="7726054"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Conduct a thorough evaluation of the quality and reliability of financial distress data sources, ensuring accuracy and completeness.</a:t>
            </a:r>
          </a:p>
        </p:txBody>
      </p:sp>
      <p:sp>
        <p:nvSpPr>
          <p:cNvPr name="TextBox 9" id="9"/>
          <p:cNvSpPr txBox="true"/>
          <p:nvPr/>
        </p:nvSpPr>
        <p:spPr>
          <a:xfrm rot="0">
            <a:off x="1028700" y="7326061"/>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Model Performance Evaluation</a:t>
            </a:r>
          </a:p>
        </p:txBody>
      </p:sp>
      <p:sp>
        <p:nvSpPr>
          <p:cNvPr name="TextBox 10" id="10"/>
          <p:cNvSpPr txBox="true"/>
          <p:nvPr/>
        </p:nvSpPr>
        <p:spPr>
          <a:xfrm rot="0">
            <a:off x="1028700" y="8057012"/>
            <a:ext cx="7726054"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Critically assess the performance of predictive models for financial distress prediction, considering metrics such as accuracy, precision, recall, and F1-score. </a:t>
            </a:r>
          </a:p>
        </p:txBody>
      </p:sp>
      <p:sp>
        <p:nvSpPr>
          <p:cNvPr name="TextBox 11" id="11"/>
          <p:cNvSpPr txBox="true"/>
          <p:nvPr/>
        </p:nvSpPr>
        <p:spPr>
          <a:xfrm rot="0">
            <a:off x="9533246" y="5067300"/>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Assumption Scrutiny</a:t>
            </a:r>
          </a:p>
        </p:txBody>
      </p:sp>
      <p:sp>
        <p:nvSpPr>
          <p:cNvPr name="TextBox 12" id="12"/>
          <p:cNvSpPr txBox="true"/>
          <p:nvPr/>
        </p:nvSpPr>
        <p:spPr>
          <a:xfrm rot="0">
            <a:off x="9533246" y="5798251"/>
            <a:ext cx="7132373" cy="1537335"/>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Evaluate the underlying assumptions and limitations of the financial distress prediction models, including assumptions about feature independence, data stationarity, and model generalizability.</a:t>
            </a:r>
          </a:p>
        </p:txBody>
      </p:sp>
      <p:sp>
        <p:nvSpPr>
          <p:cNvPr name="TextBox 13" id="13"/>
          <p:cNvSpPr txBox="true"/>
          <p:nvPr/>
        </p:nvSpPr>
        <p:spPr>
          <a:xfrm rot="0">
            <a:off x="9533246" y="7326061"/>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Business Impact Assessment</a:t>
            </a:r>
          </a:p>
        </p:txBody>
      </p:sp>
      <p:sp>
        <p:nvSpPr>
          <p:cNvPr name="TextBox 14" id="14"/>
          <p:cNvSpPr txBox="true"/>
          <p:nvPr/>
        </p:nvSpPr>
        <p:spPr>
          <a:xfrm rot="0">
            <a:off x="9533246" y="8057012"/>
            <a:ext cx="7726054"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Analyze the practical implications and business impact of financial distress predictions on stakeholders such as investors, regulators, and corporate managers.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7672350" y="3325700"/>
            <a:ext cx="12263486" cy="8825882"/>
          </a:xfrm>
          <a:custGeom>
            <a:avLst/>
            <a:gdLst/>
            <a:ahLst/>
            <a:cxnLst/>
            <a:rect r="r" b="b" t="t" l="l"/>
            <a:pathLst>
              <a:path h="8825882" w="12263486">
                <a:moveTo>
                  <a:pt x="0" y="0"/>
                </a:moveTo>
                <a:lnTo>
                  <a:pt x="12263486" y="0"/>
                </a:lnTo>
                <a:lnTo>
                  <a:pt x="12263486" y="8825882"/>
                </a:lnTo>
                <a:lnTo>
                  <a:pt x="0" y="8825882"/>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6841" y="-5413537"/>
            <a:ext cx="15716373" cy="8422738"/>
          </a:xfrm>
          <a:custGeom>
            <a:avLst/>
            <a:gdLst/>
            <a:ahLst/>
            <a:cxnLst/>
            <a:rect r="r" b="b" t="t" l="l"/>
            <a:pathLst>
              <a:path h="8422738" w="15716373">
                <a:moveTo>
                  <a:pt x="0" y="0"/>
                </a:moveTo>
                <a:lnTo>
                  <a:pt x="15716373" y="0"/>
                </a:lnTo>
                <a:lnTo>
                  <a:pt x="15716373" y="8422737"/>
                </a:lnTo>
                <a:lnTo>
                  <a:pt x="0" y="8422737"/>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97325" y="2469408"/>
            <a:ext cx="11236557" cy="8159940"/>
          </a:xfrm>
          <a:custGeom>
            <a:avLst/>
            <a:gdLst/>
            <a:ahLst/>
            <a:cxnLst/>
            <a:rect r="r" b="b" t="t" l="l"/>
            <a:pathLst>
              <a:path h="8159940" w="11236557">
                <a:moveTo>
                  <a:pt x="0" y="0"/>
                </a:moveTo>
                <a:lnTo>
                  <a:pt x="11236557" y="0"/>
                </a:lnTo>
                <a:lnTo>
                  <a:pt x="11236557" y="8159940"/>
                </a:lnTo>
                <a:lnTo>
                  <a:pt x="0" y="8159940"/>
                </a:lnTo>
                <a:lnTo>
                  <a:pt x="0" y="0"/>
                </a:lnTo>
                <a:close/>
              </a:path>
            </a:pathLst>
          </a:custGeom>
          <a:blipFill>
            <a:blip r:embed="rId6">
              <a:extLst>
                <a:ext uri="{96DAC541-7B7A-43D3-8B79-37D633B846F1}">
                  <asvg:svgBlip xmlns:asvg="http://schemas.microsoft.com/office/drawing/2016/SVG/main" r:embed="rId7"/>
                </a:ext>
              </a:extLst>
            </a:blip>
            <a:stretch>
              <a:fillRect l="0" t="0" r="-9429" b="0"/>
            </a:stretch>
          </a:blipFill>
        </p:spPr>
      </p:sp>
      <p:sp>
        <p:nvSpPr>
          <p:cNvPr name="TextBox 5" id="5"/>
          <p:cNvSpPr txBox="true"/>
          <p:nvPr/>
        </p:nvSpPr>
        <p:spPr>
          <a:xfrm rot="0">
            <a:off x="1320953" y="870584"/>
            <a:ext cx="15646093" cy="213861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FUTURE WORK FOR FINANCIAL DISTRESS PREDICTION MODEL </a:t>
            </a:r>
          </a:p>
        </p:txBody>
      </p:sp>
      <p:sp>
        <p:nvSpPr>
          <p:cNvPr name="TextBox 6" id="6"/>
          <p:cNvSpPr txBox="true"/>
          <p:nvPr/>
        </p:nvSpPr>
        <p:spPr>
          <a:xfrm rot="0">
            <a:off x="7172578" y="3536241"/>
            <a:ext cx="9228679"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Incorporation of Additional Data Sources</a:t>
            </a:r>
          </a:p>
        </p:txBody>
      </p:sp>
      <p:sp>
        <p:nvSpPr>
          <p:cNvPr name="TextBox 7" id="7"/>
          <p:cNvSpPr txBox="true"/>
          <p:nvPr/>
        </p:nvSpPr>
        <p:spPr>
          <a:xfrm rot="0">
            <a:off x="7172578" y="4228295"/>
            <a:ext cx="10086722"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Integrate alternative data like social media sentiment, news articles, and industry-specific financial ratios to enrich the dataset and enhance prediction robustness.</a:t>
            </a:r>
          </a:p>
        </p:txBody>
      </p:sp>
      <p:sp>
        <p:nvSpPr>
          <p:cNvPr name="TextBox 8" id="8"/>
          <p:cNvSpPr txBox="true"/>
          <p:nvPr/>
        </p:nvSpPr>
        <p:spPr>
          <a:xfrm rot="0">
            <a:off x="7172578" y="5545757"/>
            <a:ext cx="11115422" cy="104527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Enhanced Feature Reduction and Modeling Techniques</a:t>
            </a:r>
          </a:p>
        </p:txBody>
      </p:sp>
      <p:sp>
        <p:nvSpPr>
          <p:cNvPr name="TextBox 9" id="9"/>
          <p:cNvSpPr txBox="true"/>
          <p:nvPr/>
        </p:nvSpPr>
        <p:spPr>
          <a:xfrm rot="0">
            <a:off x="7172578" y="6661673"/>
            <a:ext cx="10086722"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 Develop hybrid feature reduction methods combining evolutionary algorithms with autoencoders. Implement adaptive versions of Bat and Genetic Algorithms to dynamically adjust parameters based on dataset characteristics. </a:t>
            </a:r>
          </a:p>
        </p:txBody>
      </p:sp>
      <p:sp>
        <p:nvSpPr>
          <p:cNvPr name="TextBox 10" id="10"/>
          <p:cNvSpPr txBox="true"/>
          <p:nvPr/>
        </p:nvSpPr>
        <p:spPr>
          <a:xfrm rot="0">
            <a:off x="7172578" y="7989506"/>
            <a:ext cx="9794469"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Real-Time Prediction and Integration</a:t>
            </a:r>
          </a:p>
        </p:txBody>
      </p:sp>
      <p:sp>
        <p:nvSpPr>
          <p:cNvPr name="TextBox 11" id="11"/>
          <p:cNvSpPr txBox="true"/>
          <p:nvPr/>
        </p:nvSpPr>
        <p:spPr>
          <a:xfrm rot="0">
            <a:off x="7172578" y="8625207"/>
            <a:ext cx="10802896" cy="1537335"/>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Develop real-time data ingestion and processing for immediate predictions. Implement online learning algorithms for continuous model updates. Integrate the model into financial decision support systems, providing user-friendly interfaces and dashboards for accessible insights.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7672350" y="3301437"/>
            <a:ext cx="12263486" cy="8825882"/>
          </a:xfrm>
          <a:custGeom>
            <a:avLst/>
            <a:gdLst/>
            <a:ahLst/>
            <a:cxnLst/>
            <a:rect r="r" b="b" t="t" l="l"/>
            <a:pathLst>
              <a:path h="8825882" w="12263486">
                <a:moveTo>
                  <a:pt x="0" y="0"/>
                </a:moveTo>
                <a:lnTo>
                  <a:pt x="12263486" y="0"/>
                </a:lnTo>
                <a:lnTo>
                  <a:pt x="12263486" y="8825882"/>
                </a:lnTo>
                <a:lnTo>
                  <a:pt x="0" y="8825882"/>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6841" y="-5413537"/>
            <a:ext cx="15716373" cy="8422738"/>
          </a:xfrm>
          <a:custGeom>
            <a:avLst/>
            <a:gdLst/>
            <a:ahLst/>
            <a:cxnLst/>
            <a:rect r="r" b="b" t="t" l="l"/>
            <a:pathLst>
              <a:path h="8422738" w="15716373">
                <a:moveTo>
                  <a:pt x="0" y="0"/>
                </a:moveTo>
                <a:lnTo>
                  <a:pt x="15716373" y="0"/>
                </a:lnTo>
                <a:lnTo>
                  <a:pt x="15716373" y="8422737"/>
                </a:lnTo>
                <a:lnTo>
                  <a:pt x="0" y="8422737"/>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20953" y="870584"/>
            <a:ext cx="15646093"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APPLICATIONS</a:t>
            </a:r>
          </a:p>
        </p:txBody>
      </p:sp>
      <p:sp>
        <p:nvSpPr>
          <p:cNvPr name="TextBox 5" id="5"/>
          <p:cNvSpPr txBox="true"/>
          <p:nvPr/>
        </p:nvSpPr>
        <p:spPr>
          <a:xfrm rot="0">
            <a:off x="7172578" y="2153236"/>
            <a:ext cx="10086722" cy="7480935"/>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financial distress prediction project has several applications across various sectors and stakeholders:</a:t>
            </a:r>
          </a:p>
          <a:p>
            <a:pPr algn="l" marL="453392" indent="-226696" lvl="1">
              <a:lnSpc>
                <a:spcPts val="2940"/>
              </a:lnSpc>
              <a:buAutoNum type="arabicPeriod" startAt="1"/>
            </a:pPr>
            <a:r>
              <a:rPr lang="en-US" sz="2100">
                <a:solidFill>
                  <a:srgbClr val="E5DDC8"/>
                </a:solidFill>
                <a:latin typeface="Agrandir Bold"/>
              </a:rPr>
              <a:t>Investment Management</a:t>
            </a:r>
            <a:r>
              <a:rPr lang="en-US" sz="2100">
                <a:solidFill>
                  <a:srgbClr val="E5DDC8"/>
                </a:solidFill>
                <a:latin typeface="Agrandir"/>
              </a:rPr>
              <a:t>: Investment firms can utilize the predictive model to assess the financial health of companies in their portfolios, enabling them to make informed investment decisions and mitigate risks.</a:t>
            </a:r>
          </a:p>
          <a:p>
            <a:pPr algn="l" marL="453392" indent="-226696" lvl="1">
              <a:lnSpc>
                <a:spcPts val="2940"/>
              </a:lnSpc>
              <a:buAutoNum type="arabicPeriod" startAt="1"/>
            </a:pPr>
            <a:r>
              <a:rPr lang="en-US" sz="2100">
                <a:solidFill>
                  <a:srgbClr val="E5DDC8"/>
                </a:solidFill>
                <a:latin typeface="Agrandir Bold"/>
              </a:rPr>
              <a:t>Risk Management:</a:t>
            </a:r>
            <a:r>
              <a:rPr lang="en-US" sz="2100">
                <a:solidFill>
                  <a:srgbClr val="E5DDC8"/>
                </a:solidFill>
                <a:latin typeface="Agrandir"/>
              </a:rPr>
              <a:t> Financial institutions can use the model to identify potential risks associated with lending to certain companies, helping them manage their loan portfolios more effectively and reduce the likelihood of defaults.</a:t>
            </a:r>
          </a:p>
          <a:p>
            <a:pPr algn="l" marL="453392" indent="-226696" lvl="1">
              <a:lnSpc>
                <a:spcPts val="2940"/>
              </a:lnSpc>
              <a:buAutoNum type="arabicPeriod" startAt="1"/>
            </a:pPr>
            <a:r>
              <a:rPr lang="en-US" sz="2100">
                <a:solidFill>
                  <a:srgbClr val="E5DDC8"/>
                </a:solidFill>
                <a:latin typeface="Agrandir Bold"/>
              </a:rPr>
              <a:t>Regulatory Compliance</a:t>
            </a:r>
            <a:r>
              <a:rPr lang="en-US" sz="2100">
                <a:solidFill>
                  <a:srgbClr val="E5DDC8"/>
                </a:solidFill>
                <a:latin typeface="Agrandir"/>
              </a:rPr>
              <a:t>: Regulatory bodies can leverage the predictive model to monitor the financial stability of corporations within their jurisdiction, ensuring compliance with regulatory standards and identifying early warning signs of financial distress.</a:t>
            </a:r>
          </a:p>
          <a:p>
            <a:pPr algn="l" marL="453392" indent="-226696" lvl="1">
              <a:lnSpc>
                <a:spcPts val="2940"/>
              </a:lnSpc>
              <a:buAutoNum type="arabicPeriod" startAt="1"/>
            </a:pPr>
            <a:r>
              <a:rPr lang="en-US" sz="2100">
                <a:solidFill>
                  <a:srgbClr val="E5DDC8"/>
                </a:solidFill>
                <a:latin typeface="Agrandir Bold"/>
              </a:rPr>
              <a:t>Corporate Management:</a:t>
            </a:r>
            <a:r>
              <a:rPr lang="en-US" sz="2100">
                <a:solidFill>
                  <a:srgbClr val="E5DDC8"/>
                </a:solidFill>
                <a:latin typeface="Agrandir"/>
              </a:rPr>
              <a:t> Company executives can employ the predictive model to assess their own firm's financial health and identify areas for improvement, allowing them to take proactive measures to avoid financial distress and optimize business operations.</a:t>
            </a:r>
          </a:p>
          <a:p>
            <a:pPr algn="l" marL="453392" indent="-226696" lvl="1">
              <a:lnSpc>
                <a:spcPts val="2940"/>
              </a:lnSpc>
              <a:buAutoNum type="arabicPeriod" startAt="1"/>
            </a:pPr>
            <a:r>
              <a:rPr lang="en-US" sz="2100">
                <a:solidFill>
                  <a:srgbClr val="E5DDC8"/>
                </a:solidFill>
                <a:latin typeface="Agrandir Bold"/>
              </a:rPr>
              <a:t>M</a:t>
            </a:r>
            <a:r>
              <a:rPr lang="en-US" sz="2100">
                <a:solidFill>
                  <a:srgbClr val="E5DDC8"/>
                </a:solidFill>
                <a:latin typeface="Agrandir Bold"/>
              </a:rPr>
              <a:t>ergers and Acquisitions (M&amp;A):</a:t>
            </a:r>
            <a:r>
              <a:rPr lang="en-US" sz="2100">
                <a:solidFill>
                  <a:srgbClr val="E5DDC8"/>
                </a:solidFill>
                <a:latin typeface="Agrandir"/>
              </a:rPr>
              <a:t> During M&amp;A transactions, the predictive model can be used to evaluate the financial viability of target companies, helping acquirers make informed decisions and negotiate favorable terms.</a:t>
            </a:r>
          </a:p>
        </p:txBody>
      </p:sp>
      <p:sp>
        <p:nvSpPr>
          <p:cNvPr name="Freeform 6" id="6"/>
          <p:cNvSpPr/>
          <p:nvPr/>
        </p:nvSpPr>
        <p:spPr>
          <a:xfrm flipH="true" flipV="false" rot="0">
            <a:off x="-4718414" y="2037650"/>
            <a:ext cx="11494227" cy="9574202"/>
          </a:xfrm>
          <a:custGeom>
            <a:avLst/>
            <a:gdLst/>
            <a:ahLst/>
            <a:cxnLst/>
            <a:rect r="r" b="b" t="t" l="l"/>
            <a:pathLst>
              <a:path h="9574202" w="11494227">
                <a:moveTo>
                  <a:pt x="11494228" y="0"/>
                </a:moveTo>
                <a:lnTo>
                  <a:pt x="0" y="0"/>
                </a:lnTo>
                <a:lnTo>
                  <a:pt x="0" y="9574202"/>
                </a:lnTo>
                <a:lnTo>
                  <a:pt x="11494228" y="9574202"/>
                </a:lnTo>
                <a:lnTo>
                  <a:pt x="11494228" y="0"/>
                </a:lnTo>
                <a:close/>
              </a:path>
            </a:pathLst>
          </a:custGeom>
          <a:blipFill>
            <a:blip r:embed="rId6">
              <a:extLst>
                <a:ext uri="{96DAC541-7B7A-43D3-8B79-37D633B846F1}">
                  <asvg:svgBlip xmlns:asvg="http://schemas.microsoft.com/office/drawing/2016/SVG/main" r:embed="rId7"/>
                </a:ext>
              </a:extLst>
            </a:blip>
            <a:stretch>
              <a:fillRect l="-15527"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3596352" y="772924"/>
            <a:ext cx="13526051" cy="9439787"/>
          </a:xfrm>
          <a:custGeom>
            <a:avLst/>
            <a:gdLst/>
            <a:ahLst/>
            <a:cxnLst/>
            <a:rect r="r" b="b" t="t" l="l"/>
            <a:pathLst>
              <a:path h="9439787" w="13526051">
                <a:moveTo>
                  <a:pt x="0" y="0"/>
                </a:moveTo>
                <a:lnTo>
                  <a:pt x="13526051" y="0"/>
                </a:lnTo>
                <a:lnTo>
                  <a:pt x="13526051" y="9439787"/>
                </a:lnTo>
                <a:lnTo>
                  <a:pt x="0" y="9439787"/>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5518" y="610999"/>
            <a:ext cx="8608482" cy="116706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CONCLUSION</a:t>
            </a:r>
          </a:p>
        </p:txBody>
      </p:sp>
      <p:sp>
        <p:nvSpPr>
          <p:cNvPr name="Freeform 4" id="4"/>
          <p:cNvSpPr/>
          <p:nvPr/>
        </p:nvSpPr>
        <p:spPr>
          <a:xfrm flipH="false" flipV="false" rot="0">
            <a:off x="9929699" y="54375"/>
            <a:ext cx="11659718" cy="10876884"/>
          </a:xfrm>
          <a:custGeom>
            <a:avLst/>
            <a:gdLst/>
            <a:ahLst/>
            <a:cxnLst/>
            <a:rect r="r" b="b" t="t" l="l"/>
            <a:pathLst>
              <a:path h="10876884" w="11659718">
                <a:moveTo>
                  <a:pt x="0" y="0"/>
                </a:moveTo>
                <a:lnTo>
                  <a:pt x="11659718" y="0"/>
                </a:lnTo>
                <a:lnTo>
                  <a:pt x="11659718" y="10876884"/>
                </a:lnTo>
                <a:lnTo>
                  <a:pt x="0" y="10876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1992744"/>
            <a:ext cx="9929699" cy="7890703"/>
          </a:xfrm>
          <a:prstGeom prst="rect">
            <a:avLst/>
          </a:prstGeom>
        </p:spPr>
        <p:txBody>
          <a:bodyPr anchor="t" rtlCol="false" tIns="0" lIns="0" bIns="0" rIns="0">
            <a:spAutoFit/>
          </a:bodyPr>
          <a:lstStyle/>
          <a:p>
            <a:pPr algn="l" marL="574942" indent="-287471" lvl="1">
              <a:lnSpc>
                <a:spcPts val="3089"/>
              </a:lnSpc>
              <a:buFont typeface="Arial"/>
              <a:buChar char="•"/>
            </a:pPr>
            <a:r>
              <a:rPr lang="en-US" sz="2663">
                <a:solidFill>
                  <a:srgbClr val="FDFDFC"/>
                </a:solidFill>
                <a:latin typeface="Agrandir"/>
              </a:rPr>
              <a:t>The financial distress prediction project showcases significant advancements in risk management and decision-making processes.</a:t>
            </a:r>
          </a:p>
          <a:p>
            <a:pPr algn="l">
              <a:lnSpc>
                <a:spcPts val="3089"/>
              </a:lnSpc>
            </a:pPr>
          </a:p>
          <a:p>
            <a:pPr algn="l" marL="574942" indent="-287471" lvl="1">
              <a:lnSpc>
                <a:spcPts val="3089"/>
              </a:lnSpc>
              <a:buFont typeface="Arial"/>
              <a:buChar char="•"/>
            </a:pPr>
            <a:r>
              <a:rPr lang="en-US" sz="2663">
                <a:solidFill>
                  <a:srgbClr val="FDFDFC"/>
                </a:solidFill>
                <a:latin typeface="Agrandir"/>
              </a:rPr>
              <a:t>Utilizing advanced feature reduction techniques and predictive modeling, the project has effectively identified potential financial distress in corporations.</a:t>
            </a:r>
          </a:p>
          <a:p>
            <a:pPr algn="l">
              <a:lnSpc>
                <a:spcPts val="3089"/>
              </a:lnSpc>
            </a:pPr>
          </a:p>
          <a:p>
            <a:pPr algn="l" marL="574942" indent="-287471" lvl="1">
              <a:lnSpc>
                <a:spcPts val="3089"/>
              </a:lnSpc>
              <a:spcBef>
                <a:spcPct val="0"/>
              </a:spcBef>
              <a:buFont typeface="Arial"/>
              <a:buChar char="•"/>
            </a:pPr>
            <a:r>
              <a:rPr lang="en-US" sz="2663">
                <a:solidFill>
                  <a:srgbClr val="FDFDFC"/>
                </a:solidFill>
                <a:latin typeface="Agrandir"/>
              </a:rPr>
              <a:t>Continu</a:t>
            </a:r>
            <a:r>
              <a:rPr lang="en-US" sz="2663">
                <a:solidFill>
                  <a:srgbClr val="FDFDFC"/>
                </a:solidFill>
                <a:latin typeface="Agrandir"/>
              </a:rPr>
              <a:t>ous improvement and integration into decision support systems offer opportunities for real-time insights and proactive risk mitigation.</a:t>
            </a:r>
          </a:p>
          <a:p>
            <a:pPr algn="l">
              <a:lnSpc>
                <a:spcPts val="3089"/>
              </a:lnSpc>
              <a:spcBef>
                <a:spcPct val="0"/>
              </a:spcBef>
            </a:pPr>
          </a:p>
          <a:p>
            <a:pPr algn="l" marL="574942" indent="-287471" lvl="1">
              <a:lnSpc>
                <a:spcPts val="3089"/>
              </a:lnSpc>
              <a:spcBef>
                <a:spcPct val="0"/>
              </a:spcBef>
              <a:buFont typeface="Arial"/>
              <a:buChar char="•"/>
            </a:pPr>
            <a:r>
              <a:rPr lang="en-US" sz="2663">
                <a:solidFill>
                  <a:srgbClr val="FDFDFC"/>
                </a:solidFill>
                <a:latin typeface="Agrandir"/>
              </a:rPr>
              <a:t>Collaboration among industry practitioners, researchers, and policymakers is crucial for effective implementation and widespread adoption.</a:t>
            </a:r>
          </a:p>
          <a:p>
            <a:pPr algn="l">
              <a:lnSpc>
                <a:spcPts val="3089"/>
              </a:lnSpc>
              <a:spcBef>
                <a:spcPct val="0"/>
              </a:spcBef>
            </a:pPr>
          </a:p>
          <a:p>
            <a:pPr algn="l" marL="574942" indent="-287471" lvl="1">
              <a:lnSpc>
                <a:spcPts val="3089"/>
              </a:lnSpc>
              <a:spcBef>
                <a:spcPct val="0"/>
              </a:spcBef>
              <a:buFont typeface="Arial"/>
              <a:buChar char="•"/>
            </a:pPr>
            <a:r>
              <a:rPr lang="en-US" sz="2663">
                <a:solidFill>
                  <a:srgbClr val="FDFDFC"/>
                </a:solidFill>
                <a:latin typeface="Agrandir"/>
              </a:rPr>
              <a:t>Ultimately, the project contributes to enhancing financial stability, resilience, and informed decision-making in dynamic economic environments.</a:t>
            </a:r>
          </a:p>
          <a:p>
            <a:pPr algn="l">
              <a:lnSpc>
                <a:spcPts val="308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87326" y="3213112"/>
            <a:ext cx="9226770" cy="8573348"/>
          </a:xfrm>
          <a:custGeom>
            <a:avLst/>
            <a:gdLst/>
            <a:ahLst/>
            <a:cxnLst/>
            <a:rect r="r" b="b" t="t" l="l"/>
            <a:pathLst>
              <a:path h="8573348" w="9226770">
                <a:moveTo>
                  <a:pt x="9226770" y="0"/>
                </a:moveTo>
                <a:lnTo>
                  <a:pt x="0" y="0"/>
                </a:lnTo>
                <a:lnTo>
                  <a:pt x="0" y="8573348"/>
                </a:lnTo>
                <a:lnTo>
                  <a:pt x="9226770" y="8573348"/>
                </a:lnTo>
                <a:lnTo>
                  <a:pt x="92267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63620" y="-1016795"/>
            <a:ext cx="10104392" cy="6625224"/>
          </a:xfrm>
          <a:custGeom>
            <a:avLst/>
            <a:gdLst/>
            <a:ahLst/>
            <a:cxnLst/>
            <a:rect r="r" b="b" t="t" l="l"/>
            <a:pathLst>
              <a:path h="6625224" w="10104392">
                <a:moveTo>
                  <a:pt x="0" y="0"/>
                </a:moveTo>
                <a:lnTo>
                  <a:pt x="10104392" y="0"/>
                </a:lnTo>
                <a:lnTo>
                  <a:pt x="10104392" y="6625224"/>
                </a:lnTo>
                <a:lnTo>
                  <a:pt x="0" y="6625224"/>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53216" y="4775039"/>
            <a:ext cx="11125200" cy="11553092"/>
          </a:xfrm>
          <a:custGeom>
            <a:avLst/>
            <a:gdLst/>
            <a:ahLst/>
            <a:cxnLst/>
            <a:rect r="r" b="b" t="t" l="l"/>
            <a:pathLst>
              <a:path h="11553092" w="11125200">
                <a:moveTo>
                  <a:pt x="0" y="0"/>
                </a:moveTo>
                <a:lnTo>
                  <a:pt x="11125200" y="0"/>
                </a:lnTo>
                <a:lnTo>
                  <a:pt x="11125200" y="11553093"/>
                </a:lnTo>
                <a:lnTo>
                  <a:pt x="0" y="11553093"/>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23616" y="-3922059"/>
            <a:ext cx="10172453" cy="7844119"/>
          </a:xfrm>
          <a:custGeom>
            <a:avLst/>
            <a:gdLst/>
            <a:ahLst/>
            <a:cxnLst/>
            <a:rect r="r" b="b" t="t" l="l"/>
            <a:pathLst>
              <a:path h="7844119" w="10172453">
                <a:moveTo>
                  <a:pt x="0" y="0"/>
                </a:moveTo>
                <a:lnTo>
                  <a:pt x="10172453" y="0"/>
                </a:lnTo>
                <a:lnTo>
                  <a:pt x="10172453" y="7844118"/>
                </a:lnTo>
                <a:lnTo>
                  <a:pt x="0" y="7844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007520" y="3570671"/>
            <a:ext cx="7206918" cy="3928886"/>
          </a:xfrm>
          <a:prstGeom prst="rect">
            <a:avLst/>
          </a:prstGeom>
        </p:spPr>
        <p:txBody>
          <a:bodyPr anchor="t" rtlCol="false" tIns="0" lIns="0" bIns="0" rIns="0">
            <a:spAutoFit/>
          </a:bodyPr>
          <a:lstStyle/>
          <a:p>
            <a:pPr algn="l">
              <a:lnSpc>
                <a:spcPts val="9747"/>
              </a:lnSpc>
            </a:pPr>
            <a:r>
              <a:rPr lang="en-US" sz="8402">
                <a:solidFill>
                  <a:srgbClr val="E89AB0"/>
                </a:solidFill>
                <a:latin typeface="Agrandir Heavy"/>
              </a:rPr>
              <a:t>THANK YOU FOR LISTENING!</a:t>
            </a:r>
          </a:p>
        </p:txBody>
      </p:sp>
      <p:sp>
        <p:nvSpPr>
          <p:cNvPr name="TextBox 7" id="7"/>
          <p:cNvSpPr txBox="true"/>
          <p:nvPr/>
        </p:nvSpPr>
        <p:spPr>
          <a:xfrm rot="0">
            <a:off x="10008949" y="7803944"/>
            <a:ext cx="2628067" cy="558993"/>
          </a:xfrm>
          <a:prstGeom prst="rect">
            <a:avLst/>
          </a:prstGeom>
        </p:spPr>
        <p:txBody>
          <a:bodyPr anchor="t" rtlCol="false" tIns="0" lIns="0" bIns="0" rIns="0">
            <a:spAutoFit/>
          </a:bodyPr>
          <a:lstStyle/>
          <a:p>
            <a:pPr algn="ctr">
              <a:lnSpc>
                <a:spcPts val="3669"/>
              </a:lnSpc>
              <a:spcBef>
                <a:spcPct val="0"/>
              </a:spcBef>
            </a:pPr>
            <a:r>
              <a:rPr lang="en-US" sz="3162">
                <a:solidFill>
                  <a:srgbClr val="E89AB0"/>
                </a:solidFill>
                <a:latin typeface="Agrandir Heavy"/>
              </a:rPr>
              <a:t>Project Link :</a:t>
            </a:r>
          </a:p>
        </p:txBody>
      </p:sp>
      <p:sp>
        <p:nvSpPr>
          <p:cNvPr name="TextBox 8" id="8"/>
          <p:cNvSpPr txBox="true"/>
          <p:nvPr/>
        </p:nvSpPr>
        <p:spPr>
          <a:xfrm rot="0">
            <a:off x="12737399" y="7934596"/>
            <a:ext cx="5142057" cy="561406"/>
          </a:xfrm>
          <a:prstGeom prst="rect">
            <a:avLst/>
          </a:prstGeom>
        </p:spPr>
        <p:txBody>
          <a:bodyPr anchor="t" rtlCol="false" tIns="0" lIns="0" bIns="0" rIns="0">
            <a:spAutoFit/>
          </a:bodyPr>
          <a:lstStyle/>
          <a:p>
            <a:pPr algn="ctr">
              <a:lnSpc>
                <a:spcPts val="2045"/>
              </a:lnSpc>
              <a:spcBef>
                <a:spcPct val="0"/>
              </a:spcBef>
            </a:pPr>
            <a:r>
              <a:rPr lang="en-US" sz="1763" u="sng">
                <a:solidFill>
                  <a:srgbClr val="FDFDFC"/>
                </a:solidFill>
                <a:latin typeface="Agrandir Heavy"/>
                <a:hlinkClick r:id="rId10" tooltip="https://github.com/Ankit1017/Minor_Project_finacial_distress_reasearch"/>
              </a:rPr>
              <a:t>https://github.com/Ankit1017/Minor_Project_finacial_distress_reasearch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872450" y="-764006"/>
            <a:ext cx="9415550" cy="7551201"/>
          </a:xfrm>
          <a:custGeom>
            <a:avLst/>
            <a:gdLst/>
            <a:ahLst/>
            <a:cxnLst/>
            <a:rect r="r" b="b" t="t" l="l"/>
            <a:pathLst>
              <a:path h="7551201" w="9415550">
                <a:moveTo>
                  <a:pt x="0" y="0"/>
                </a:moveTo>
                <a:lnTo>
                  <a:pt x="9415550" y="0"/>
                </a:lnTo>
                <a:lnTo>
                  <a:pt x="9415550" y="7551201"/>
                </a:lnTo>
                <a:lnTo>
                  <a:pt x="0" y="7551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425" y="390769"/>
            <a:ext cx="9259425" cy="9505462"/>
          </a:xfrm>
          <a:custGeom>
            <a:avLst/>
            <a:gdLst/>
            <a:ahLst/>
            <a:cxnLst/>
            <a:rect r="r" b="b" t="t" l="l"/>
            <a:pathLst>
              <a:path h="9505462" w="9259425">
                <a:moveTo>
                  <a:pt x="0" y="0"/>
                </a:moveTo>
                <a:lnTo>
                  <a:pt x="9259425" y="0"/>
                </a:lnTo>
                <a:lnTo>
                  <a:pt x="9259425" y="9505462"/>
                </a:lnTo>
                <a:lnTo>
                  <a:pt x="0" y="9505462"/>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72469" y="4860725"/>
            <a:ext cx="12602365" cy="8795150"/>
          </a:xfrm>
          <a:custGeom>
            <a:avLst/>
            <a:gdLst/>
            <a:ahLst/>
            <a:cxnLst/>
            <a:rect r="r" b="b" t="t" l="l"/>
            <a:pathLst>
              <a:path h="8795150" w="12602365">
                <a:moveTo>
                  <a:pt x="0" y="0"/>
                </a:moveTo>
                <a:lnTo>
                  <a:pt x="12602365" y="0"/>
                </a:lnTo>
                <a:lnTo>
                  <a:pt x="12602365" y="8795150"/>
                </a:lnTo>
                <a:lnTo>
                  <a:pt x="0" y="8795150"/>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866775"/>
            <a:ext cx="7726054" cy="116706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INTRODUCTION</a:t>
            </a:r>
          </a:p>
        </p:txBody>
      </p:sp>
      <p:sp>
        <p:nvSpPr>
          <p:cNvPr name="TextBox 6" id="6"/>
          <p:cNvSpPr txBox="true"/>
          <p:nvPr/>
        </p:nvSpPr>
        <p:spPr>
          <a:xfrm rot="0">
            <a:off x="1028700" y="1900491"/>
            <a:ext cx="8115300" cy="5203190"/>
          </a:xfrm>
          <a:prstGeom prst="rect">
            <a:avLst/>
          </a:prstGeom>
        </p:spPr>
        <p:txBody>
          <a:bodyPr anchor="t" rtlCol="false" tIns="0" lIns="0" bIns="0" rIns="0">
            <a:spAutoFit/>
          </a:bodyPr>
          <a:lstStyle/>
          <a:p>
            <a:pPr algn="l">
              <a:lnSpc>
                <a:spcPts val="4059"/>
              </a:lnSpc>
            </a:pPr>
            <a:r>
              <a:rPr lang="en-US" sz="2899">
                <a:solidFill>
                  <a:srgbClr val="E5DDC8"/>
                </a:solidFill>
                <a:latin typeface="Agrandir"/>
              </a:rPr>
              <a:t>In the financial industry, predicting financial distress in corporations is crucial for stakeholders such as investors, regulators, and corporate managers. This project addresses two critical areas in financial analysis: optimizing feature reduction for financial distress prediction in corporations and forecasting stock prices to identify potential financial distress. Traditional methods face challenges with:</a:t>
            </a:r>
          </a:p>
        </p:txBody>
      </p:sp>
      <p:sp>
        <p:nvSpPr>
          <p:cNvPr name="TextBox 7" id="7"/>
          <p:cNvSpPr txBox="true"/>
          <p:nvPr/>
        </p:nvSpPr>
        <p:spPr>
          <a:xfrm rot="0">
            <a:off x="1028700" y="7215820"/>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High Dimensionality</a:t>
            </a:r>
          </a:p>
        </p:txBody>
      </p:sp>
      <p:sp>
        <p:nvSpPr>
          <p:cNvPr name="TextBox 8" id="8"/>
          <p:cNvSpPr txBox="true"/>
          <p:nvPr/>
        </p:nvSpPr>
        <p:spPr>
          <a:xfrm rot="0">
            <a:off x="1028700" y="8153400"/>
            <a:ext cx="7132373" cy="1104900"/>
          </a:xfrm>
          <a:prstGeom prst="rect">
            <a:avLst/>
          </a:prstGeom>
        </p:spPr>
        <p:txBody>
          <a:bodyPr anchor="t" rtlCol="false" tIns="0" lIns="0" bIns="0" rIns="0">
            <a:spAutoFit/>
          </a:bodyPr>
          <a:lstStyle/>
          <a:p>
            <a:pPr algn="l">
              <a:lnSpc>
                <a:spcPts val="4199"/>
              </a:lnSpc>
            </a:pPr>
            <a:r>
              <a:rPr lang="en-US" sz="2999">
                <a:solidFill>
                  <a:srgbClr val="E5DDC8"/>
                </a:solidFill>
                <a:latin typeface="Agrandir"/>
              </a:rPr>
              <a:t>Managing and processing large, complex financial datasets effectively.</a:t>
            </a:r>
          </a:p>
        </p:txBody>
      </p:sp>
      <p:sp>
        <p:nvSpPr>
          <p:cNvPr name="TextBox 9" id="9"/>
          <p:cNvSpPr txBox="true"/>
          <p:nvPr/>
        </p:nvSpPr>
        <p:spPr>
          <a:xfrm rot="0">
            <a:off x="9533246" y="7215820"/>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Dynamic Stock Prices</a:t>
            </a:r>
          </a:p>
        </p:txBody>
      </p:sp>
      <p:sp>
        <p:nvSpPr>
          <p:cNvPr name="TextBox 10" id="10"/>
          <p:cNvSpPr txBox="true"/>
          <p:nvPr/>
        </p:nvSpPr>
        <p:spPr>
          <a:xfrm rot="0">
            <a:off x="9533246" y="8153400"/>
            <a:ext cx="7726054" cy="1104900"/>
          </a:xfrm>
          <a:prstGeom prst="rect">
            <a:avLst/>
          </a:prstGeom>
        </p:spPr>
        <p:txBody>
          <a:bodyPr anchor="t" rtlCol="false" tIns="0" lIns="0" bIns="0" rIns="0">
            <a:spAutoFit/>
          </a:bodyPr>
          <a:lstStyle/>
          <a:p>
            <a:pPr algn="l">
              <a:lnSpc>
                <a:spcPts val="4199"/>
              </a:lnSpc>
            </a:pPr>
            <a:r>
              <a:rPr lang="en-US" sz="2999">
                <a:solidFill>
                  <a:srgbClr val="E5DDC8"/>
                </a:solidFill>
                <a:latin typeface="Agrandir"/>
              </a:rPr>
              <a:t>Accurately predicting and adapting to constantly changing stock prices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1177046" y="4448702"/>
            <a:ext cx="8226196" cy="7673888"/>
          </a:xfrm>
          <a:custGeom>
            <a:avLst/>
            <a:gdLst/>
            <a:ahLst/>
            <a:cxnLst/>
            <a:rect r="r" b="b" t="t" l="l"/>
            <a:pathLst>
              <a:path h="7673888" w="8226196">
                <a:moveTo>
                  <a:pt x="0" y="0"/>
                </a:moveTo>
                <a:lnTo>
                  <a:pt x="8226196" y="0"/>
                </a:lnTo>
                <a:lnTo>
                  <a:pt x="8226196" y="7673888"/>
                </a:lnTo>
                <a:lnTo>
                  <a:pt x="0" y="7673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8163" y="-4255580"/>
            <a:ext cx="8971066" cy="9086971"/>
          </a:xfrm>
          <a:custGeom>
            <a:avLst/>
            <a:gdLst/>
            <a:ahLst/>
            <a:cxnLst/>
            <a:rect r="r" b="b" t="t" l="l"/>
            <a:pathLst>
              <a:path h="9086971" w="8971066">
                <a:moveTo>
                  <a:pt x="0" y="0"/>
                </a:moveTo>
                <a:lnTo>
                  <a:pt x="8971066" y="0"/>
                </a:lnTo>
                <a:lnTo>
                  <a:pt x="8971066" y="9086971"/>
                </a:lnTo>
                <a:lnTo>
                  <a:pt x="0" y="90869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19958" y="3789536"/>
            <a:ext cx="10819885" cy="8677467"/>
          </a:xfrm>
          <a:custGeom>
            <a:avLst/>
            <a:gdLst/>
            <a:ahLst/>
            <a:cxnLst/>
            <a:rect r="r" b="b" t="t" l="l"/>
            <a:pathLst>
              <a:path h="8677467" w="10819885">
                <a:moveTo>
                  <a:pt x="0" y="0"/>
                </a:moveTo>
                <a:lnTo>
                  <a:pt x="10819885" y="0"/>
                </a:lnTo>
                <a:lnTo>
                  <a:pt x="10819885" y="8677467"/>
                </a:lnTo>
                <a:lnTo>
                  <a:pt x="0" y="8677467"/>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08708" y="-3746460"/>
            <a:ext cx="9539353" cy="8823593"/>
          </a:xfrm>
          <a:custGeom>
            <a:avLst/>
            <a:gdLst/>
            <a:ahLst/>
            <a:cxnLst/>
            <a:rect r="r" b="b" t="t" l="l"/>
            <a:pathLst>
              <a:path h="8823593" w="9539353">
                <a:moveTo>
                  <a:pt x="0" y="0"/>
                </a:moveTo>
                <a:lnTo>
                  <a:pt x="9539353" y="0"/>
                </a:lnTo>
                <a:lnTo>
                  <a:pt x="9539353" y="8823593"/>
                </a:lnTo>
                <a:lnTo>
                  <a:pt x="0" y="8823593"/>
                </a:lnTo>
                <a:lnTo>
                  <a:pt x="0" y="0"/>
                </a:lnTo>
                <a:close/>
              </a:path>
            </a:pathLst>
          </a:custGeom>
          <a:blipFill>
            <a:blip r:embed="rId8">
              <a:alphaModFix amt="6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8595391" y="866775"/>
            <a:ext cx="8512070" cy="213861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LEARNING OBJECTIVES</a:t>
            </a:r>
          </a:p>
        </p:txBody>
      </p:sp>
      <p:sp>
        <p:nvSpPr>
          <p:cNvPr name="TextBox 7" id="7"/>
          <p:cNvSpPr txBox="true"/>
          <p:nvPr/>
        </p:nvSpPr>
        <p:spPr>
          <a:xfrm rot="0">
            <a:off x="10228591" y="3335250"/>
            <a:ext cx="7465529" cy="1886585"/>
          </a:xfrm>
          <a:prstGeom prst="rect">
            <a:avLst/>
          </a:prstGeom>
        </p:spPr>
        <p:txBody>
          <a:bodyPr anchor="t" rtlCol="false" tIns="0" lIns="0" bIns="0" rIns="0">
            <a:spAutoFit/>
          </a:bodyPr>
          <a:lstStyle/>
          <a:p>
            <a:pPr algn="l">
              <a:lnSpc>
                <a:spcPts val="3640"/>
              </a:lnSpc>
            </a:pPr>
            <a:r>
              <a:rPr lang="en-US" sz="2600">
                <a:solidFill>
                  <a:srgbClr val="E5DDC8"/>
                </a:solidFill>
                <a:latin typeface="Agrandir"/>
              </a:rPr>
              <a:t>D</a:t>
            </a:r>
            <a:r>
              <a:rPr lang="en-US" sz="2600">
                <a:solidFill>
                  <a:srgbClr val="E5DDC8"/>
                </a:solidFill>
                <a:latin typeface="Agrandir"/>
              </a:rPr>
              <a:t>evelop a Bat Algorithm-based model to optimally reduce the number of features in financial distress datasets.</a:t>
            </a:r>
          </a:p>
          <a:p>
            <a:pPr algn="l">
              <a:lnSpc>
                <a:spcPts val="3640"/>
              </a:lnSpc>
            </a:pPr>
          </a:p>
        </p:txBody>
      </p:sp>
      <p:sp>
        <p:nvSpPr>
          <p:cNvPr name="TextBox 8" id="8"/>
          <p:cNvSpPr txBox="true"/>
          <p:nvPr/>
        </p:nvSpPr>
        <p:spPr>
          <a:xfrm rot="0">
            <a:off x="10228591" y="5392650"/>
            <a:ext cx="6878870" cy="1886585"/>
          </a:xfrm>
          <a:prstGeom prst="rect">
            <a:avLst/>
          </a:prstGeom>
        </p:spPr>
        <p:txBody>
          <a:bodyPr anchor="t" rtlCol="false" tIns="0" lIns="0" bIns="0" rIns="0">
            <a:spAutoFit/>
          </a:bodyPr>
          <a:lstStyle/>
          <a:p>
            <a:pPr algn="l">
              <a:lnSpc>
                <a:spcPts val="3639"/>
              </a:lnSpc>
            </a:pPr>
            <a:r>
              <a:rPr lang="en-US" sz="2599">
                <a:solidFill>
                  <a:srgbClr val="E5DDC8"/>
                </a:solidFill>
                <a:latin typeface="Agrandir"/>
              </a:rPr>
              <a:t>Utilize advanced deep learning techniques to predict stock prices and infer financial distress.</a:t>
            </a:r>
          </a:p>
          <a:p>
            <a:pPr algn="l">
              <a:lnSpc>
                <a:spcPts val="3639"/>
              </a:lnSpc>
            </a:pPr>
          </a:p>
        </p:txBody>
      </p:sp>
      <p:sp>
        <p:nvSpPr>
          <p:cNvPr name="TextBox 9" id="9"/>
          <p:cNvSpPr txBox="true"/>
          <p:nvPr/>
        </p:nvSpPr>
        <p:spPr>
          <a:xfrm rot="0">
            <a:off x="10228591" y="7450050"/>
            <a:ext cx="6878870" cy="2343785"/>
          </a:xfrm>
          <a:prstGeom prst="rect">
            <a:avLst/>
          </a:prstGeom>
        </p:spPr>
        <p:txBody>
          <a:bodyPr anchor="t" rtlCol="false" tIns="0" lIns="0" bIns="0" rIns="0">
            <a:spAutoFit/>
          </a:bodyPr>
          <a:lstStyle/>
          <a:p>
            <a:pPr algn="l">
              <a:lnSpc>
                <a:spcPts val="3640"/>
              </a:lnSpc>
            </a:pPr>
            <a:r>
              <a:rPr lang="en-US" sz="2600">
                <a:solidFill>
                  <a:srgbClr val="E5DDC8"/>
                </a:solidFill>
                <a:latin typeface="Agrandir"/>
              </a:rPr>
              <a:t>Integrate the feature reduction and stock price prediction models into a comprehensive financial risk assessment tool.</a:t>
            </a:r>
          </a:p>
          <a:p>
            <a:pPr algn="l">
              <a:lnSpc>
                <a:spcPts val="3640"/>
              </a:lnSpc>
            </a:pPr>
          </a:p>
        </p:txBody>
      </p:sp>
      <p:sp>
        <p:nvSpPr>
          <p:cNvPr name="TextBox 10" id="10"/>
          <p:cNvSpPr txBox="true"/>
          <p:nvPr/>
        </p:nvSpPr>
        <p:spPr>
          <a:xfrm rot="0">
            <a:off x="8595391" y="3510859"/>
            <a:ext cx="1395075" cy="1167066"/>
          </a:xfrm>
          <a:prstGeom prst="rect">
            <a:avLst/>
          </a:prstGeom>
        </p:spPr>
        <p:txBody>
          <a:bodyPr anchor="t" rtlCol="false" tIns="0" lIns="0" bIns="0" rIns="0">
            <a:spAutoFit/>
          </a:bodyPr>
          <a:lstStyle/>
          <a:p>
            <a:pPr algn="l">
              <a:lnSpc>
                <a:spcPts val="7670"/>
              </a:lnSpc>
            </a:pPr>
            <a:r>
              <a:rPr lang="en-US" sz="6612">
                <a:solidFill>
                  <a:srgbClr val="F6CB48"/>
                </a:solidFill>
                <a:latin typeface="Agrandir Heavy"/>
              </a:rPr>
              <a:t>01</a:t>
            </a:r>
          </a:p>
        </p:txBody>
      </p:sp>
      <p:sp>
        <p:nvSpPr>
          <p:cNvPr name="TextBox 11" id="11"/>
          <p:cNvSpPr txBox="true"/>
          <p:nvPr/>
        </p:nvSpPr>
        <p:spPr>
          <a:xfrm rot="0">
            <a:off x="8595391" y="5568259"/>
            <a:ext cx="1395075" cy="1167066"/>
          </a:xfrm>
          <a:prstGeom prst="rect">
            <a:avLst/>
          </a:prstGeom>
        </p:spPr>
        <p:txBody>
          <a:bodyPr anchor="t" rtlCol="false" tIns="0" lIns="0" bIns="0" rIns="0">
            <a:spAutoFit/>
          </a:bodyPr>
          <a:lstStyle/>
          <a:p>
            <a:pPr algn="l">
              <a:lnSpc>
                <a:spcPts val="7670"/>
              </a:lnSpc>
            </a:pPr>
            <a:r>
              <a:rPr lang="en-US" sz="6612">
                <a:solidFill>
                  <a:srgbClr val="F6CB48"/>
                </a:solidFill>
                <a:latin typeface="Agrandir Heavy"/>
              </a:rPr>
              <a:t>02</a:t>
            </a:r>
          </a:p>
        </p:txBody>
      </p:sp>
      <p:sp>
        <p:nvSpPr>
          <p:cNvPr name="TextBox 12" id="12"/>
          <p:cNvSpPr txBox="true"/>
          <p:nvPr/>
        </p:nvSpPr>
        <p:spPr>
          <a:xfrm rot="0">
            <a:off x="8595391" y="7621150"/>
            <a:ext cx="1395075" cy="1167066"/>
          </a:xfrm>
          <a:prstGeom prst="rect">
            <a:avLst/>
          </a:prstGeom>
        </p:spPr>
        <p:txBody>
          <a:bodyPr anchor="t" rtlCol="false" tIns="0" lIns="0" bIns="0" rIns="0">
            <a:spAutoFit/>
          </a:bodyPr>
          <a:lstStyle/>
          <a:p>
            <a:pPr algn="l">
              <a:lnSpc>
                <a:spcPts val="7670"/>
              </a:lnSpc>
            </a:pPr>
            <a:r>
              <a:rPr lang="en-US" sz="6612">
                <a:solidFill>
                  <a:srgbClr val="F6CB48"/>
                </a:solidFill>
                <a:latin typeface="Agrandir Heavy"/>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74877" y="-3173760"/>
            <a:ext cx="10296936" cy="8404919"/>
          </a:xfrm>
          <a:custGeom>
            <a:avLst/>
            <a:gdLst/>
            <a:ahLst/>
            <a:cxnLst/>
            <a:rect r="r" b="b" t="t" l="l"/>
            <a:pathLst>
              <a:path h="8404919" w="10296936">
                <a:moveTo>
                  <a:pt x="0" y="0"/>
                </a:moveTo>
                <a:lnTo>
                  <a:pt x="10296935" y="0"/>
                </a:lnTo>
                <a:lnTo>
                  <a:pt x="10296935" y="8404920"/>
                </a:lnTo>
                <a:lnTo>
                  <a:pt x="0" y="840492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19085" y="5270313"/>
            <a:ext cx="12164475" cy="7975974"/>
          </a:xfrm>
          <a:custGeom>
            <a:avLst/>
            <a:gdLst/>
            <a:ahLst/>
            <a:cxnLst/>
            <a:rect r="r" b="b" t="t" l="l"/>
            <a:pathLst>
              <a:path h="7975974" w="12164475">
                <a:moveTo>
                  <a:pt x="0" y="0"/>
                </a:moveTo>
                <a:lnTo>
                  <a:pt x="12164475" y="0"/>
                </a:lnTo>
                <a:lnTo>
                  <a:pt x="12164475" y="7975974"/>
                </a:lnTo>
                <a:lnTo>
                  <a:pt x="0" y="7975974"/>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69871" y="-1098026"/>
            <a:ext cx="9485180" cy="8813457"/>
          </a:xfrm>
          <a:custGeom>
            <a:avLst/>
            <a:gdLst/>
            <a:ahLst/>
            <a:cxnLst/>
            <a:rect r="r" b="b" t="t" l="l"/>
            <a:pathLst>
              <a:path h="8813457" w="9485180">
                <a:moveTo>
                  <a:pt x="0" y="0"/>
                </a:moveTo>
                <a:lnTo>
                  <a:pt x="9485180" y="0"/>
                </a:lnTo>
                <a:lnTo>
                  <a:pt x="9485180" y="8813457"/>
                </a:lnTo>
                <a:lnTo>
                  <a:pt x="0" y="8813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808009" y="6920822"/>
            <a:ext cx="8115300" cy="8315879"/>
          </a:xfrm>
          <a:custGeom>
            <a:avLst/>
            <a:gdLst/>
            <a:ahLst/>
            <a:cxnLst/>
            <a:rect r="r" b="b" t="t" l="l"/>
            <a:pathLst>
              <a:path h="8315879" w="8115300">
                <a:moveTo>
                  <a:pt x="0" y="0"/>
                </a:moveTo>
                <a:lnTo>
                  <a:pt x="8115300" y="0"/>
                </a:lnTo>
                <a:lnTo>
                  <a:pt x="8115300" y="8315878"/>
                </a:lnTo>
                <a:lnTo>
                  <a:pt x="0" y="8315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66775"/>
            <a:ext cx="9641171" cy="116706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VISION AND MISION</a:t>
            </a:r>
          </a:p>
        </p:txBody>
      </p:sp>
      <p:sp>
        <p:nvSpPr>
          <p:cNvPr name="TextBox 7" id="7"/>
          <p:cNvSpPr txBox="true"/>
          <p:nvPr/>
        </p:nvSpPr>
        <p:spPr>
          <a:xfrm rot="0">
            <a:off x="1028700" y="4628515"/>
            <a:ext cx="8559570" cy="4629785"/>
          </a:xfrm>
          <a:prstGeom prst="rect">
            <a:avLst/>
          </a:prstGeom>
        </p:spPr>
        <p:txBody>
          <a:bodyPr anchor="t" rtlCol="false" tIns="0" lIns="0" bIns="0" rIns="0">
            <a:spAutoFit/>
          </a:bodyPr>
          <a:lstStyle/>
          <a:p>
            <a:pPr algn="l" marL="561339" indent="-280669" lvl="1">
              <a:lnSpc>
                <a:spcPts val="3639"/>
              </a:lnSpc>
              <a:buAutoNum type="arabicPeriod" startAt="1"/>
            </a:pPr>
            <a:r>
              <a:rPr lang="en-US" sz="2599">
                <a:solidFill>
                  <a:srgbClr val="E5DDC8"/>
                </a:solidFill>
                <a:latin typeface="Agrandir"/>
              </a:rPr>
              <a:t>To develop a model that leverages an enhanced Bat Algorithm for optimal feature reduction in financial distress datasets.</a:t>
            </a:r>
          </a:p>
          <a:p>
            <a:pPr algn="l" marL="561339" indent="-280669" lvl="1">
              <a:lnSpc>
                <a:spcPts val="3639"/>
              </a:lnSpc>
              <a:buAutoNum type="arabicPeriod" startAt="1"/>
            </a:pPr>
            <a:r>
              <a:rPr lang="en-US" sz="2599">
                <a:solidFill>
                  <a:srgbClr val="E5DDC8"/>
                </a:solidFill>
                <a:latin typeface="Agrandir"/>
              </a:rPr>
              <a:t>To create a robust stock price prediction model using advanced deep learning techniques to infer financial distress.</a:t>
            </a:r>
          </a:p>
          <a:p>
            <a:pPr algn="l" marL="561339" indent="-280669" lvl="1">
              <a:lnSpc>
                <a:spcPts val="3639"/>
              </a:lnSpc>
              <a:buAutoNum type="arabicPeriod" startAt="1"/>
            </a:pPr>
            <a:r>
              <a:rPr lang="en-US" sz="2599">
                <a:solidFill>
                  <a:srgbClr val="E5DDC8"/>
                </a:solidFill>
                <a:latin typeface="Agrandir"/>
              </a:rPr>
              <a:t>To integrate both models into a comprehensive tool that enhances financial risk assessment and decision-making for stakeholders.</a:t>
            </a:r>
          </a:p>
          <a:p>
            <a:pPr algn="l">
              <a:lnSpc>
                <a:spcPts val="3639"/>
              </a:lnSpc>
            </a:pPr>
          </a:p>
        </p:txBody>
      </p:sp>
      <p:sp>
        <p:nvSpPr>
          <p:cNvPr name="TextBox 8" id="8"/>
          <p:cNvSpPr txBox="true"/>
          <p:nvPr/>
        </p:nvSpPr>
        <p:spPr>
          <a:xfrm rot="0">
            <a:off x="1028700" y="2303497"/>
            <a:ext cx="9389306" cy="1886585"/>
          </a:xfrm>
          <a:prstGeom prst="rect">
            <a:avLst/>
          </a:prstGeom>
        </p:spPr>
        <p:txBody>
          <a:bodyPr anchor="t" rtlCol="false" tIns="0" lIns="0" bIns="0" rIns="0">
            <a:spAutoFit/>
          </a:bodyPr>
          <a:lstStyle/>
          <a:p>
            <a:pPr algn="l">
              <a:lnSpc>
                <a:spcPts val="3639"/>
              </a:lnSpc>
            </a:pPr>
            <a:r>
              <a:rPr lang="en-US" sz="2599">
                <a:solidFill>
                  <a:srgbClr val="E5DDC8"/>
                </a:solidFill>
                <a:latin typeface="Agrandir"/>
              </a:rPr>
              <a:t>To revolutionize financial distress prediction through advanced feature reduction and stock price forecasting techniques, providing stakeholders with a powerful tool to identify and mitigate financial risks effectively.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9533246" y="-3168414"/>
            <a:ext cx="9415550" cy="7551201"/>
          </a:xfrm>
          <a:custGeom>
            <a:avLst/>
            <a:gdLst/>
            <a:ahLst/>
            <a:cxnLst/>
            <a:rect r="r" b="b" t="t" l="l"/>
            <a:pathLst>
              <a:path h="7551201" w="9415550">
                <a:moveTo>
                  <a:pt x="0" y="0"/>
                </a:moveTo>
                <a:lnTo>
                  <a:pt x="9415551" y="0"/>
                </a:lnTo>
                <a:lnTo>
                  <a:pt x="9415551" y="7551201"/>
                </a:lnTo>
                <a:lnTo>
                  <a:pt x="0" y="7551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955" y="390769"/>
            <a:ext cx="9259425" cy="9505462"/>
          </a:xfrm>
          <a:custGeom>
            <a:avLst/>
            <a:gdLst/>
            <a:ahLst/>
            <a:cxnLst/>
            <a:rect r="r" b="b" t="t" l="l"/>
            <a:pathLst>
              <a:path h="9505462" w="9259425">
                <a:moveTo>
                  <a:pt x="0" y="0"/>
                </a:moveTo>
                <a:lnTo>
                  <a:pt x="9259424" y="0"/>
                </a:lnTo>
                <a:lnTo>
                  <a:pt x="9259424" y="9505462"/>
                </a:lnTo>
                <a:lnTo>
                  <a:pt x="0" y="9505462"/>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72469" y="4860725"/>
            <a:ext cx="12602365" cy="8795150"/>
          </a:xfrm>
          <a:custGeom>
            <a:avLst/>
            <a:gdLst/>
            <a:ahLst/>
            <a:cxnLst/>
            <a:rect r="r" b="b" t="t" l="l"/>
            <a:pathLst>
              <a:path h="8795150" w="12602365">
                <a:moveTo>
                  <a:pt x="0" y="0"/>
                </a:moveTo>
                <a:lnTo>
                  <a:pt x="12602365" y="0"/>
                </a:lnTo>
                <a:lnTo>
                  <a:pt x="12602365" y="8795150"/>
                </a:lnTo>
                <a:lnTo>
                  <a:pt x="0" y="8795150"/>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866775"/>
            <a:ext cx="7726054" cy="213861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EXPECTED OUTCOMES</a:t>
            </a:r>
          </a:p>
        </p:txBody>
      </p:sp>
      <p:sp>
        <p:nvSpPr>
          <p:cNvPr name="TextBox 6" id="6"/>
          <p:cNvSpPr txBox="true"/>
          <p:nvPr/>
        </p:nvSpPr>
        <p:spPr>
          <a:xfrm rot="0">
            <a:off x="1028700" y="3171125"/>
            <a:ext cx="8115300"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project aims to achieve several significant outcomes that will enhance financial distress prediction and contribute to financial stability. The expected outcomes include:</a:t>
            </a:r>
          </a:p>
        </p:txBody>
      </p:sp>
      <p:sp>
        <p:nvSpPr>
          <p:cNvPr name="TextBox 7" id="7"/>
          <p:cNvSpPr txBox="true"/>
          <p:nvPr/>
        </p:nvSpPr>
        <p:spPr>
          <a:xfrm rot="0">
            <a:off x="1028700" y="5067300"/>
            <a:ext cx="5006539"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Optimized Feature Set</a:t>
            </a:r>
          </a:p>
        </p:txBody>
      </p:sp>
      <p:sp>
        <p:nvSpPr>
          <p:cNvPr name="TextBox 8" id="8"/>
          <p:cNvSpPr txBox="true"/>
          <p:nvPr/>
        </p:nvSpPr>
        <p:spPr>
          <a:xfrm rot="0">
            <a:off x="1028700" y="5798251"/>
            <a:ext cx="7943769"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This will improve predictive accuracy and efficiency by making the dataset more manageable and eliminating redundant or irrelevant features.</a:t>
            </a:r>
          </a:p>
        </p:txBody>
      </p:sp>
      <p:sp>
        <p:nvSpPr>
          <p:cNvPr name="TextBox 9" id="9"/>
          <p:cNvSpPr txBox="true"/>
          <p:nvPr/>
        </p:nvSpPr>
        <p:spPr>
          <a:xfrm rot="0">
            <a:off x="1028700" y="7326061"/>
            <a:ext cx="8115300" cy="104527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Enhanced Decision-Making and Financial Stability</a:t>
            </a:r>
          </a:p>
        </p:txBody>
      </p:sp>
      <p:sp>
        <p:nvSpPr>
          <p:cNvPr name="TextBox 10" id="10"/>
          <p:cNvSpPr txBox="true"/>
          <p:nvPr/>
        </p:nvSpPr>
        <p:spPr>
          <a:xfrm rot="0">
            <a:off x="1028700" y="8266562"/>
            <a:ext cx="7726054"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This proactive approach will contribute to market stability by preventing financial failures and reducing corporate bankruptcies and economic downturns.</a:t>
            </a:r>
          </a:p>
        </p:txBody>
      </p:sp>
      <p:sp>
        <p:nvSpPr>
          <p:cNvPr name="TextBox 11" id="11"/>
          <p:cNvSpPr txBox="true"/>
          <p:nvPr/>
        </p:nvSpPr>
        <p:spPr>
          <a:xfrm rot="0">
            <a:off x="9533246" y="5067300"/>
            <a:ext cx="77260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Improved Data Processing</a:t>
            </a:r>
          </a:p>
        </p:txBody>
      </p:sp>
      <p:sp>
        <p:nvSpPr>
          <p:cNvPr name="TextBox 12" id="12"/>
          <p:cNvSpPr txBox="true"/>
          <p:nvPr/>
        </p:nvSpPr>
        <p:spPr>
          <a:xfrm rot="0">
            <a:off x="9533246" y="5798251"/>
            <a:ext cx="7132373"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This tool will allow for early identification and mitigation of financial risks, enhancing the overall reliability of financial distress predictions.</a:t>
            </a:r>
          </a:p>
        </p:txBody>
      </p:sp>
      <p:sp>
        <p:nvSpPr>
          <p:cNvPr name="TextBox 13" id="13"/>
          <p:cNvSpPr txBox="true"/>
          <p:nvPr/>
        </p:nvSpPr>
        <p:spPr>
          <a:xfrm rot="0">
            <a:off x="9533246" y="7326061"/>
            <a:ext cx="8212028"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Academic and Practical Contributions</a:t>
            </a:r>
          </a:p>
        </p:txBody>
      </p:sp>
      <p:sp>
        <p:nvSpPr>
          <p:cNvPr name="TextBox 14" id="14"/>
          <p:cNvSpPr txBox="true"/>
          <p:nvPr/>
        </p:nvSpPr>
        <p:spPr>
          <a:xfrm rot="0">
            <a:off x="9533246" y="8266562"/>
            <a:ext cx="7726054" cy="116586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advanced techniques in feature reduction and stock price prediction developed in this project can be applied to various areas of financial analysis and beyond.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18733" y="-35806"/>
            <a:ext cx="10964701" cy="10188202"/>
          </a:xfrm>
          <a:custGeom>
            <a:avLst/>
            <a:gdLst/>
            <a:ahLst/>
            <a:cxnLst/>
            <a:rect r="r" b="b" t="t" l="l"/>
            <a:pathLst>
              <a:path h="10188202" w="10964701">
                <a:moveTo>
                  <a:pt x="10964701" y="0"/>
                </a:moveTo>
                <a:lnTo>
                  <a:pt x="0" y="0"/>
                </a:lnTo>
                <a:lnTo>
                  <a:pt x="0" y="10188202"/>
                </a:lnTo>
                <a:lnTo>
                  <a:pt x="10964701" y="10188202"/>
                </a:lnTo>
                <a:lnTo>
                  <a:pt x="10964701"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45968" y="-4790941"/>
            <a:ext cx="12659111" cy="9581881"/>
          </a:xfrm>
          <a:custGeom>
            <a:avLst/>
            <a:gdLst/>
            <a:ahLst/>
            <a:cxnLst/>
            <a:rect r="r" b="b" t="t" l="l"/>
            <a:pathLst>
              <a:path h="9581881" w="12659111">
                <a:moveTo>
                  <a:pt x="0" y="0"/>
                </a:moveTo>
                <a:lnTo>
                  <a:pt x="12659111" y="0"/>
                </a:lnTo>
                <a:lnTo>
                  <a:pt x="12659111" y="9581882"/>
                </a:lnTo>
                <a:lnTo>
                  <a:pt x="0" y="9581882"/>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60494"/>
            <a:ext cx="16230600" cy="981011"/>
          </a:xfrm>
          <a:prstGeom prst="rect">
            <a:avLst/>
          </a:prstGeom>
        </p:spPr>
        <p:txBody>
          <a:bodyPr anchor="t" rtlCol="false" tIns="0" lIns="0" bIns="0" rIns="0">
            <a:spAutoFit/>
          </a:bodyPr>
          <a:lstStyle/>
          <a:p>
            <a:pPr algn="ctr">
              <a:lnSpc>
                <a:spcPts val="6510"/>
              </a:lnSpc>
            </a:pPr>
            <a:r>
              <a:rPr lang="en-US" sz="5612">
                <a:solidFill>
                  <a:srgbClr val="E89AB0"/>
                </a:solidFill>
                <a:latin typeface="Agrandir Heavy"/>
              </a:rPr>
              <a:t>ALGORITHM USED</a:t>
            </a:r>
          </a:p>
        </p:txBody>
      </p:sp>
      <p:sp>
        <p:nvSpPr>
          <p:cNvPr name="TextBox 6" id="6"/>
          <p:cNvSpPr txBox="true"/>
          <p:nvPr/>
        </p:nvSpPr>
        <p:spPr>
          <a:xfrm rot="0">
            <a:off x="2454745" y="2350323"/>
            <a:ext cx="4556531" cy="1045276"/>
          </a:xfrm>
          <a:prstGeom prst="rect">
            <a:avLst/>
          </a:prstGeom>
        </p:spPr>
        <p:txBody>
          <a:bodyPr anchor="t" rtlCol="false" tIns="0" lIns="0" bIns="0" rIns="0">
            <a:spAutoFit/>
          </a:bodyPr>
          <a:lstStyle/>
          <a:p>
            <a:pPr algn="ctr">
              <a:lnSpc>
                <a:spcPts val="3785"/>
              </a:lnSpc>
            </a:pPr>
            <a:r>
              <a:rPr lang="en-US" sz="3262">
                <a:solidFill>
                  <a:srgbClr val="F6CB48"/>
                </a:solidFill>
                <a:latin typeface="Agrandir Heavy"/>
              </a:rPr>
              <a:t>Enhanced Bat Algorithm</a:t>
            </a:r>
          </a:p>
        </p:txBody>
      </p:sp>
      <p:sp>
        <p:nvSpPr>
          <p:cNvPr name="TextBox 7" id="7"/>
          <p:cNvSpPr txBox="true"/>
          <p:nvPr/>
        </p:nvSpPr>
        <p:spPr>
          <a:xfrm rot="0">
            <a:off x="1313211" y="3575842"/>
            <a:ext cx="7088121" cy="2280285"/>
          </a:xfrm>
          <a:prstGeom prst="rect">
            <a:avLst/>
          </a:prstGeom>
        </p:spPr>
        <p:txBody>
          <a:bodyPr anchor="t" rtlCol="false" tIns="0" lIns="0" bIns="0" rIns="0">
            <a:spAutoFit/>
          </a:bodyPr>
          <a:lstStyle/>
          <a:p>
            <a:pPr algn="ctr">
              <a:lnSpc>
                <a:spcPts val="2940"/>
              </a:lnSpc>
            </a:pPr>
            <a:r>
              <a:rPr lang="en-US" sz="2100">
                <a:solidFill>
                  <a:srgbClr val="E5DDC8"/>
                </a:solidFill>
                <a:latin typeface="Agrandir"/>
              </a:rPr>
              <a:t>The Enhanced Bat Algorithm for feature reduction is an optimization technique inspired by the echolocation behavior of bats. It has been specifically adapted to handle high-dimensional financial datasets, aiming to reduce the number of features while maintaining or even improving predictive accuracy.</a:t>
            </a:r>
          </a:p>
        </p:txBody>
      </p:sp>
      <p:sp>
        <p:nvSpPr>
          <p:cNvPr name="TextBox 8" id="8"/>
          <p:cNvSpPr txBox="true"/>
          <p:nvPr/>
        </p:nvSpPr>
        <p:spPr>
          <a:xfrm rot="0">
            <a:off x="11124307" y="2330541"/>
            <a:ext cx="3175339" cy="1045276"/>
          </a:xfrm>
          <a:prstGeom prst="rect">
            <a:avLst/>
          </a:prstGeom>
        </p:spPr>
        <p:txBody>
          <a:bodyPr anchor="t" rtlCol="false" tIns="0" lIns="0" bIns="0" rIns="0">
            <a:spAutoFit/>
          </a:bodyPr>
          <a:lstStyle/>
          <a:p>
            <a:pPr algn="ctr">
              <a:lnSpc>
                <a:spcPts val="3785"/>
              </a:lnSpc>
            </a:pPr>
            <a:r>
              <a:rPr lang="en-US" sz="3262">
                <a:solidFill>
                  <a:srgbClr val="F6CB48"/>
                </a:solidFill>
                <a:latin typeface="Agrandir Heavy"/>
              </a:rPr>
              <a:t>Deep Q-Network</a:t>
            </a:r>
          </a:p>
        </p:txBody>
      </p:sp>
      <p:sp>
        <p:nvSpPr>
          <p:cNvPr name="TextBox 9" id="9"/>
          <p:cNvSpPr txBox="true"/>
          <p:nvPr/>
        </p:nvSpPr>
        <p:spPr>
          <a:xfrm rot="0">
            <a:off x="9106551" y="3575842"/>
            <a:ext cx="7701984" cy="2280285"/>
          </a:xfrm>
          <a:prstGeom prst="rect">
            <a:avLst/>
          </a:prstGeom>
        </p:spPr>
        <p:txBody>
          <a:bodyPr anchor="t" rtlCol="false" tIns="0" lIns="0" bIns="0" rIns="0">
            <a:spAutoFit/>
          </a:bodyPr>
          <a:lstStyle/>
          <a:p>
            <a:pPr algn="ctr">
              <a:lnSpc>
                <a:spcPts val="2940"/>
              </a:lnSpc>
            </a:pPr>
            <a:r>
              <a:rPr lang="en-US" sz="2100">
                <a:solidFill>
                  <a:srgbClr val="E5DDC8"/>
                </a:solidFill>
                <a:latin typeface="Agrandir"/>
              </a:rPr>
              <a:t>Deep Q-Network (DQN) is a reinforcement learning algorithm that combines Q-learning with deep neural networks to handle complex decision-making tasks. In the context of financial distress prediction, DQN is used to make sequential decisions that maximize cumulative rewards, helping to identify patterns and signals indicative of financial distress. </a:t>
            </a:r>
          </a:p>
        </p:txBody>
      </p:sp>
      <p:sp>
        <p:nvSpPr>
          <p:cNvPr name="TextBox 10" id="10"/>
          <p:cNvSpPr txBox="true"/>
          <p:nvPr/>
        </p:nvSpPr>
        <p:spPr>
          <a:xfrm rot="0">
            <a:off x="1028700" y="5848634"/>
            <a:ext cx="16230600" cy="981011"/>
          </a:xfrm>
          <a:prstGeom prst="rect">
            <a:avLst/>
          </a:prstGeom>
        </p:spPr>
        <p:txBody>
          <a:bodyPr anchor="t" rtlCol="false" tIns="0" lIns="0" bIns="0" rIns="0">
            <a:spAutoFit/>
          </a:bodyPr>
          <a:lstStyle/>
          <a:p>
            <a:pPr algn="ctr" marL="0" indent="0" lvl="0">
              <a:lnSpc>
                <a:spcPts val="6510"/>
              </a:lnSpc>
              <a:spcBef>
                <a:spcPct val="0"/>
              </a:spcBef>
            </a:pPr>
            <a:r>
              <a:rPr lang="en-US" sz="5612">
                <a:solidFill>
                  <a:srgbClr val="E89AB0"/>
                </a:solidFill>
                <a:latin typeface="Agrandir Heavy"/>
              </a:rPr>
              <a:t>BENEFITS OF THESE ALGORITHM</a:t>
            </a:r>
          </a:p>
        </p:txBody>
      </p:sp>
      <p:sp>
        <p:nvSpPr>
          <p:cNvPr name="TextBox 11" id="11"/>
          <p:cNvSpPr txBox="true"/>
          <p:nvPr/>
        </p:nvSpPr>
        <p:spPr>
          <a:xfrm rot="0">
            <a:off x="510846" y="7062115"/>
            <a:ext cx="5425175" cy="1045276"/>
          </a:xfrm>
          <a:prstGeom prst="rect">
            <a:avLst/>
          </a:prstGeom>
        </p:spPr>
        <p:txBody>
          <a:bodyPr anchor="t" rtlCol="false" tIns="0" lIns="0" bIns="0" rIns="0">
            <a:spAutoFit/>
          </a:bodyPr>
          <a:lstStyle/>
          <a:p>
            <a:pPr algn="ctr">
              <a:lnSpc>
                <a:spcPts val="3785"/>
              </a:lnSpc>
            </a:pPr>
            <a:r>
              <a:rPr lang="en-US" sz="3262">
                <a:solidFill>
                  <a:srgbClr val="F6CB48"/>
                </a:solidFill>
                <a:latin typeface="Agrandir Heavy"/>
              </a:rPr>
              <a:t>Improved Feature Selection</a:t>
            </a:r>
          </a:p>
        </p:txBody>
      </p:sp>
      <p:sp>
        <p:nvSpPr>
          <p:cNvPr name="TextBox 12" id="12"/>
          <p:cNvSpPr txBox="true"/>
          <p:nvPr/>
        </p:nvSpPr>
        <p:spPr>
          <a:xfrm rot="0">
            <a:off x="1048474" y="7998747"/>
            <a:ext cx="4349920" cy="1537335"/>
          </a:xfrm>
          <a:prstGeom prst="rect">
            <a:avLst/>
          </a:prstGeom>
        </p:spPr>
        <p:txBody>
          <a:bodyPr anchor="t" rtlCol="false" tIns="0" lIns="0" bIns="0" rIns="0">
            <a:spAutoFit/>
          </a:bodyPr>
          <a:lstStyle/>
          <a:p>
            <a:pPr algn="ctr">
              <a:lnSpc>
                <a:spcPts val="2940"/>
              </a:lnSpc>
            </a:pPr>
            <a:r>
              <a:rPr lang="en-US" sz="2100">
                <a:solidFill>
                  <a:srgbClr val="E5DDC8"/>
                </a:solidFill>
                <a:latin typeface="Agrandir"/>
              </a:rPr>
              <a:t>This leads to improved model performance and predictive accuracy by focusing on the most informative variables.</a:t>
            </a:r>
          </a:p>
        </p:txBody>
      </p:sp>
      <p:sp>
        <p:nvSpPr>
          <p:cNvPr name="TextBox 13" id="13"/>
          <p:cNvSpPr txBox="true"/>
          <p:nvPr/>
        </p:nvSpPr>
        <p:spPr>
          <a:xfrm rot="0">
            <a:off x="5936021" y="7039196"/>
            <a:ext cx="5947151" cy="1045276"/>
          </a:xfrm>
          <a:prstGeom prst="rect">
            <a:avLst/>
          </a:prstGeom>
        </p:spPr>
        <p:txBody>
          <a:bodyPr anchor="t" rtlCol="false" tIns="0" lIns="0" bIns="0" rIns="0">
            <a:spAutoFit/>
          </a:bodyPr>
          <a:lstStyle/>
          <a:p>
            <a:pPr algn="ctr">
              <a:lnSpc>
                <a:spcPts val="3785"/>
              </a:lnSpc>
            </a:pPr>
            <a:r>
              <a:rPr lang="en-US" sz="3262">
                <a:solidFill>
                  <a:srgbClr val="F6CB48"/>
                </a:solidFill>
                <a:latin typeface="Agrandir Heavy"/>
              </a:rPr>
              <a:t>Enhanced Exploration-Exploitation Tradeoff</a:t>
            </a:r>
          </a:p>
        </p:txBody>
      </p:sp>
      <p:sp>
        <p:nvSpPr>
          <p:cNvPr name="TextBox 14" id="14"/>
          <p:cNvSpPr txBox="true"/>
          <p:nvPr/>
        </p:nvSpPr>
        <p:spPr>
          <a:xfrm rot="0">
            <a:off x="6333816" y="8243586"/>
            <a:ext cx="5173421" cy="1908810"/>
          </a:xfrm>
          <a:prstGeom prst="rect">
            <a:avLst/>
          </a:prstGeom>
        </p:spPr>
        <p:txBody>
          <a:bodyPr anchor="t" rtlCol="false" tIns="0" lIns="0" bIns="0" rIns="0">
            <a:spAutoFit/>
          </a:bodyPr>
          <a:lstStyle/>
          <a:p>
            <a:pPr algn="ctr">
              <a:lnSpc>
                <a:spcPts val="2940"/>
              </a:lnSpc>
            </a:pPr>
            <a:r>
              <a:rPr lang="en-US" sz="2100">
                <a:solidFill>
                  <a:srgbClr val="E5DDC8"/>
                </a:solidFill>
                <a:latin typeface="Agrandir"/>
              </a:rPr>
              <a:t>By leveraging reinforcement learning techniques, DQN adapts and learns from past experiences to make informed decisions, optimizing the predictive model's performance over time.</a:t>
            </a:r>
          </a:p>
        </p:txBody>
      </p:sp>
      <p:sp>
        <p:nvSpPr>
          <p:cNvPr name="TextBox 15" id="15"/>
          <p:cNvSpPr txBox="true"/>
          <p:nvPr/>
        </p:nvSpPr>
        <p:spPr>
          <a:xfrm rot="0">
            <a:off x="12957543" y="7062115"/>
            <a:ext cx="3959594" cy="1045276"/>
          </a:xfrm>
          <a:prstGeom prst="rect">
            <a:avLst/>
          </a:prstGeom>
        </p:spPr>
        <p:txBody>
          <a:bodyPr anchor="t" rtlCol="false" tIns="0" lIns="0" bIns="0" rIns="0">
            <a:spAutoFit/>
          </a:bodyPr>
          <a:lstStyle/>
          <a:p>
            <a:pPr algn="ctr">
              <a:lnSpc>
                <a:spcPts val="3785"/>
              </a:lnSpc>
            </a:pPr>
            <a:r>
              <a:rPr lang="en-US" sz="3262">
                <a:solidFill>
                  <a:srgbClr val="F6CB48"/>
                </a:solidFill>
                <a:latin typeface="Agrandir Heavy"/>
              </a:rPr>
              <a:t>Robustness and Adaptability</a:t>
            </a:r>
          </a:p>
        </p:txBody>
      </p:sp>
      <p:sp>
        <p:nvSpPr>
          <p:cNvPr name="TextBox 16" id="16"/>
          <p:cNvSpPr txBox="true"/>
          <p:nvPr/>
        </p:nvSpPr>
        <p:spPr>
          <a:xfrm rot="0">
            <a:off x="12442660" y="8126441"/>
            <a:ext cx="4989360" cy="1908810"/>
          </a:xfrm>
          <a:prstGeom prst="rect">
            <a:avLst/>
          </a:prstGeom>
        </p:spPr>
        <p:txBody>
          <a:bodyPr anchor="t" rtlCol="false" tIns="0" lIns="0" bIns="0" rIns="0">
            <a:spAutoFit/>
          </a:bodyPr>
          <a:lstStyle/>
          <a:p>
            <a:pPr algn="ctr">
              <a:lnSpc>
                <a:spcPts val="2940"/>
              </a:lnSpc>
            </a:pPr>
            <a:r>
              <a:rPr lang="en-US" sz="2100">
                <a:solidFill>
                  <a:srgbClr val="E5DDC8"/>
                </a:solidFill>
                <a:latin typeface="Agrandir"/>
              </a:rPr>
              <a:t>his allows the model to dynamically adjust to changes in financial data and market conditions, ensuring its effectiveness and reliability in diverse and evolving scenarios.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41993" y="4473999"/>
            <a:ext cx="7717307" cy="311016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PROCESS OF A RESEARCH PROJECT</a:t>
            </a:r>
          </a:p>
        </p:txBody>
      </p:sp>
      <p:sp>
        <p:nvSpPr>
          <p:cNvPr name="TextBox 4" id="4"/>
          <p:cNvSpPr txBox="true"/>
          <p:nvPr/>
        </p:nvSpPr>
        <p:spPr>
          <a:xfrm rot="0">
            <a:off x="9541993" y="7720965"/>
            <a:ext cx="7717307" cy="1537335"/>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Research projects are structured processes that enable us to explore and uncover knowledge about a specific financial scales. Let's take a closer look at the key steps involved in conducting a successful research project:</a:t>
            </a:r>
          </a:p>
        </p:txBody>
      </p:sp>
      <p:sp>
        <p:nvSpPr>
          <p:cNvPr name="Freeform 5" id="5"/>
          <p:cNvSpPr/>
          <p:nvPr/>
        </p:nvSpPr>
        <p:spPr>
          <a:xfrm flipH="false" flipV="false" rot="0">
            <a:off x="7664615" y="-4769581"/>
            <a:ext cx="13103660" cy="8909240"/>
          </a:xfrm>
          <a:custGeom>
            <a:avLst/>
            <a:gdLst/>
            <a:ahLst/>
            <a:cxnLst/>
            <a:rect r="r" b="b" t="t" l="l"/>
            <a:pathLst>
              <a:path h="8909240" w="13103660">
                <a:moveTo>
                  <a:pt x="0" y="0"/>
                </a:moveTo>
                <a:lnTo>
                  <a:pt x="13103660" y="0"/>
                </a:lnTo>
                <a:lnTo>
                  <a:pt x="13103660" y="8909240"/>
                </a:lnTo>
                <a:lnTo>
                  <a:pt x="0" y="8909240"/>
                </a:lnTo>
                <a:lnTo>
                  <a:pt x="0" y="0"/>
                </a:lnTo>
                <a:close/>
              </a:path>
            </a:pathLst>
          </a:custGeom>
          <a:blipFill>
            <a:blip r:embed="rId4">
              <a:extLst>
                <a:ext uri="{96DAC541-7B7A-43D3-8B79-37D633B846F1}">
                  <asvg:svgBlip xmlns:asvg="http://schemas.microsoft.com/office/drawing/2016/SVG/main" r:embed="rId5"/>
                </a:ext>
              </a:extLst>
            </a:blip>
            <a:stretch>
              <a:fillRect l="0" t="0" r="0" b="-13414"/>
            </a:stretch>
          </a:blipFill>
        </p:spPr>
      </p:sp>
      <p:sp>
        <p:nvSpPr>
          <p:cNvPr name="Freeform 6" id="6"/>
          <p:cNvSpPr/>
          <p:nvPr/>
        </p:nvSpPr>
        <p:spPr>
          <a:xfrm flipH="true" flipV="false" rot="0">
            <a:off x="-4208289" y="617123"/>
            <a:ext cx="13074119" cy="9896007"/>
          </a:xfrm>
          <a:custGeom>
            <a:avLst/>
            <a:gdLst/>
            <a:ahLst/>
            <a:cxnLst/>
            <a:rect r="r" b="b" t="t" l="l"/>
            <a:pathLst>
              <a:path h="9896007" w="13074119">
                <a:moveTo>
                  <a:pt x="13074119" y="0"/>
                </a:moveTo>
                <a:lnTo>
                  <a:pt x="0" y="0"/>
                </a:lnTo>
                <a:lnTo>
                  <a:pt x="0" y="9896007"/>
                </a:lnTo>
                <a:lnTo>
                  <a:pt x="13074119" y="9896007"/>
                </a:lnTo>
                <a:lnTo>
                  <a:pt x="130741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74877" y="-3173760"/>
            <a:ext cx="10296936" cy="8404919"/>
          </a:xfrm>
          <a:custGeom>
            <a:avLst/>
            <a:gdLst/>
            <a:ahLst/>
            <a:cxnLst/>
            <a:rect r="r" b="b" t="t" l="l"/>
            <a:pathLst>
              <a:path h="8404919" w="10296936">
                <a:moveTo>
                  <a:pt x="0" y="0"/>
                </a:moveTo>
                <a:lnTo>
                  <a:pt x="10296935" y="0"/>
                </a:lnTo>
                <a:lnTo>
                  <a:pt x="10296935" y="8404920"/>
                </a:lnTo>
                <a:lnTo>
                  <a:pt x="0" y="840492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19085" y="5270313"/>
            <a:ext cx="12164475" cy="7975974"/>
          </a:xfrm>
          <a:custGeom>
            <a:avLst/>
            <a:gdLst/>
            <a:ahLst/>
            <a:cxnLst/>
            <a:rect r="r" b="b" t="t" l="l"/>
            <a:pathLst>
              <a:path h="7975974" w="12164475">
                <a:moveTo>
                  <a:pt x="0" y="0"/>
                </a:moveTo>
                <a:lnTo>
                  <a:pt x="12164475" y="0"/>
                </a:lnTo>
                <a:lnTo>
                  <a:pt x="12164475" y="7975974"/>
                </a:lnTo>
                <a:lnTo>
                  <a:pt x="0" y="7975974"/>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69871" y="-1098026"/>
            <a:ext cx="9485180" cy="8813457"/>
          </a:xfrm>
          <a:custGeom>
            <a:avLst/>
            <a:gdLst/>
            <a:ahLst/>
            <a:cxnLst/>
            <a:rect r="r" b="b" t="t" l="l"/>
            <a:pathLst>
              <a:path h="8813457" w="9485180">
                <a:moveTo>
                  <a:pt x="0" y="0"/>
                </a:moveTo>
                <a:lnTo>
                  <a:pt x="9485180" y="0"/>
                </a:lnTo>
                <a:lnTo>
                  <a:pt x="9485180" y="8813457"/>
                </a:lnTo>
                <a:lnTo>
                  <a:pt x="0" y="8813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808009" y="6920822"/>
            <a:ext cx="8115300" cy="8315879"/>
          </a:xfrm>
          <a:custGeom>
            <a:avLst/>
            <a:gdLst/>
            <a:ahLst/>
            <a:cxnLst/>
            <a:rect r="r" b="b" t="t" l="l"/>
            <a:pathLst>
              <a:path h="8315879" w="8115300">
                <a:moveTo>
                  <a:pt x="0" y="0"/>
                </a:moveTo>
                <a:lnTo>
                  <a:pt x="8115300" y="0"/>
                </a:lnTo>
                <a:lnTo>
                  <a:pt x="8115300" y="8315878"/>
                </a:lnTo>
                <a:lnTo>
                  <a:pt x="0" y="8315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66775"/>
            <a:ext cx="11271526" cy="213861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RESEARCH PROCESS OVERVIEW</a:t>
            </a:r>
          </a:p>
        </p:txBody>
      </p:sp>
      <p:sp>
        <p:nvSpPr>
          <p:cNvPr name="TextBox 7" id="7"/>
          <p:cNvSpPr txBox="true"/>
          <p:nvPr/>
        </p:nvSpPr>
        <p:spPr>
          <a:xfrm rot="0">
            <a:off x="1028700" y="3138447"/>
            <a:ext cx="99012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1.Project Initiation</a:t>
            </a:r>
          </a:p>
        </p:txBody>
      </p:sp>
      <p:sp>
        <p:nvSpPr>
          <p:cNvPr name="TextBox 8" id="8"/>
          <p:cNvSpPr txBox="true"/>
          <p:nvPr/>
        </p:nvSpPr>
        <p:spPr>
          <a:xfrm rot="0">
            <a:off x="1028700" y="3993223"/>
            <a:ext cx="9290861" cy="190881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goal of this phase is to leverage available resources and datasets for feature reduction and financial distress prediction. Tasks include exploring Kaggle for relevant datasets and existing notebooks on financial distress.  By using Kaggle datasets, we will implement dimensionality reduction techniques and evaluate model performance.</a:t>
            </a:r>
          </a:p>
        </p:txBody>
      </p:sp>
      <p:sp>
        <p:nvSpPr>
          <p:cNvPr name="TextBox 9" id="9"/>
          <p:cNvSpPr txBox="true"/>
          <p:nvPr/>
        </p:nvSpPr>
        <p:spPr>
          <a:xfrm rot="0">
            <a:off x="1028700" y="6216357"/>
            <a:ext cx="99012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2. Research and Algorithm Development Phase</a:t>
            </a:r>
          </a:p>
        </p:txBody>
      </p:sp>
      <p:sp>
        <p:nvSpPr>
          <p:cNvPr name="TextBox 10" id="10"/>
          <p:cNvSpPr txBox="true"/>
          <p:nvPr/>
        </p:nvSpPr>
        <p:spPr>
          <a:xfrm rot="0">
            <a:off x="1028700" y="6975883"/>
            <a:ext cx="8559570" cy="190881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objective here is to develop and enhance algorithms for optimal feature reduction. We will investigate and implement evolutionary algorithms such as Genetic Algorithms (GA) and Bat Algorithms (BA) for feature reduction. The major focus is on creating a more optimized Bat Algorithm.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5137149" y="5675661"/>
            <a:ext cx="14281149" cy="9222678"/>
          </a:xfrm>
          <a:custGeom>
            <a:avLst/>
            <a:gdLst/>
            <a:ahLst/>
            <a:cxnLst/>
            <a:rect r="r" b="b" t="t" l="l"/>
            <a:pathLst>
              <a:path h="9222678" w="14281149">
                <a:moveTo>
                  <a:pt x="0" y="0"/>
                </a:moveTo>
                <a:lnTo>
                  <a:pt x="14281149" y="0"/>
                </a:lnTo>
                <a:lnTo>
                  <a:pt x="14281149" y="9222678"/>
                </a:lnTo>
                <a:lnTo>
                  <a:pt x="0" y="9222678"/>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976754" y="-1033454"/>
            <a:ext cx="10985594" cy="8471143"/>
          </a:xfrm>
          <a:custGeom>
            <a:avLst/>
            <a:gdLst/>
            <a:ahLst/>
            <a:cxnLst/>
            <a:rect r="r" b="b" t="t" l="l"/>
            <a:pathLst>
              <a:path h="8471143" w="10985594">
                <a:moveTo>
                  <a:pt x="10985594" y="0"/>
                </a:moveTo>
                <a:lnTo>
                  <a:pt x="0" y="0"/>
                </a:lnTo>
                <a:lnTo>
                  <a:pt x="0" y="8471143"/>
                </a:lnTo>
                <a:lnTo>
                  <a:pt x="10985594" y="8471143"/>
                </a:lnTo>
                <a:lnTo>
                  <a:pt x="109855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1382" y="-4220084"/>
            <a:ext cx="10303440" cy="10230601"/>
          </a:xfrm>
          <a:custGeom>
            <a:avLst/>
            <a:gdLst/>
            <a:ahLst/>
            <a:cxnLst/>
            <a:rect r="r" b="b" t="t" l="l"/>
            <a:pathLst>
              <a:path h="10230601" w="10303440">
                <a:moveTo>
                  <a:pt x="0" y="0"/>
                </a:moveTo>
                <a:lnTo>
                  <a:pt x="10303440" y="0"/>
                </a:lnTo>
                <a:lnTo>
                  <a:pt x="10303440" y="10230600"/>
                </a:lnTo>
                <a:lnTo>
                  <a:pt x="0" y="10230600"/>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22058" y="6475933"/>
            <a:ext cx="8065906" cy="7622135"/>
          </a:xfrm>
          <a:custGeom>
            <a:avLst/>
            <a:gdLst/>
            <a:ahLst/>
            <a:cxnLst/>
            <a:rect r="r" b="b" t="t" l="l"/>
            <a:pathLst>
              <a:path h="7622135" w="8065906">
                <a:moveTo>
                  <a:pt x="0" y="0"/>
                </a:moveTo>
                <a:lnTo>
                  <a:pt x="8065906" y="0"/>
                </a:lnTo>
                <a:lnTo>
                  <a:pt x="8065906" y="7622134"/>
                </a:lnTo>
                <a:lnTo>
                  <a:pt x="0" y="7622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66775"/>
            <a:ext cx="11271526" cy="2138616"/>
          </a:xfrm>
          <a:prstGeom prst="rect">
            <a:avLst/>
          </a:prstGeom>
        </p:spPr>
        <p:txBody>
          <a:bodyPr anchor="t" rtlCol="false" tIns="0" lIns="0" bIns="0" rIns="0">
            <a:spAutoFit/>
          </a:bodyPr>
          <a:lstStyle/>
          <a:p>
            <a:pPr algn="l">
              <a:lnSpc>
                <a:spcPts val="7670"/>
              </a:lnSpc>
            </a:pPr>
            <a:r>
              <a:rPr lang="en-US" sz="6612">
                <a:solidFill>
                  <a:srgbClr val="E89AB0"/>
                </a:solidFill>
                <a:latin typeface="Agrandir Heavy"/>
              </a:rPr>
              <a:t>RESEARCH PROCESS OVERVIEW</a:t>
            </a:r>
          </a:p>
        </p:txBody>
      </p:sp>
      <p:sp>
        <p:nvSpPr>
          <p:cNvPr name="TextBox 7" id="7"/>
          <p:cNvSpPr txBox="true"/>
          <p:nvPr/>
        </p:nvSpPr>
        <p:spPr>
          <a:xfrm rot="0">
            <a:off x="1028700" y="3310310"/>
            <a:ext cx="99012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3. Model Integration and Testing Phase</a:t>
            </a:r>
          </a:p>
        </p:txBody>
      </p:sp>
      <p:sp>
        <p:nvSpPr>
          <p:cNvPr name="TextBox 8" id="8"/>
          <p:cNvSpPr txBox="true"/>
          <p:nvPr/>
        </p:nvSpPr>
        <p:spPr>
          <a:xfrm rot="0">
            <a:off x="1028700" y="4142181"/>
            <a:ext cx="8559570" cy="1908810"/>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n this phase, the goal is to integrate the optimized feature set into predictive models and validate their performance. Tasks include implementing the Genetic and Bat Algorithms for feature selection in the context of financial distress prediction and integrating them with Deep-QN.</a:t>
            </a:r>
          </a:p>
        </p:txBody>
      </p:sp>
      <p:sp>
        <p:nvSpPr>
          <p:cNvPr name="TextBox 9" id="9"/>
          <p:cNvSpPr txBox="true"/>
          <p:nvPr/>
        </p:nvSpPr>
        <p:spPr>
          <a:xfrm rot="0">
            <a:off x="1028700" y="6346266"/>
            <a:ext cx="9901254" cy="569026"/>
          </a:xfrm>
          <a:prstGeom prst="rect">
            <a:avLst/>
          </a:prstGeom>
        </p:spPr>
        <p:txBody>
          <a:bodyPr anchor="t" rtlCol="false" tIns="0" lIns="0" bIns="0" rIns="0">
            <a:spAutoFit/>
          </a:bodyPr>
          <a:lstStyle/>
          <a:p>
            <a:pPr algn="l">
              <a:lnSpc>
                <a:spcPts val="3785"/>
              </a:lnSpc>
            </a:pPr>
            <a:r>
              <a:rPr lang="en-US" sz="3262">
                <a:solidFill>
                  <a:srgbClr val="F6CB48"/>
                </a:solidFill>
                <a:latin typeface="Agrandir Heavy"/>
              </a:rPr>
              <a:t>4. Evaluation and Fine-Tuning Phase</a:t>
            </a:r>
          </a:p>
        </p:txBody>
      </p:sp>
      <p:sp>
        <p:nvSpPr>
          <p:cNvPr name="TextBox 10" id="10"/>
          <p:cNvSpPr txBox="true"/>
          <p:nvPr/>
        </p:nvSpPr>
        <p:spPr>
          <a:xfrm rot="0">
            <a:off x="1028700" y="7181992"/>
            <a:ext cx="8559570" cy="2280285"/>
          </a:xfrm>
          <a:prstGeom prst="rect">
            <a:avLst/>
          </a:prstGeom>
        </p:spPr>
        <p:txBody>
          <a:bodyPr anchor="t" rtlCol="false" tIns="0" lIns="0" bIns="0" rIns="0">
            <a:spAutoFit/>
          </a:bodyPr>
          <a:lstStyle/>
          <a:p>
            <a:pPr algn="l">
              <a:lnSpc>
                <a:spcPts val="2940"/>
              </a:lnSpc>
            </a:pPr>
            <a:r>
              <a:rPr lang="en-US" sz="2100">
                <a:solidFill>
                  <a:srgbClr val="E5DDC8"/>
                </a:solidFill>
                <a:latin typeface="Agrandir"/>
              </a:rPr>
              <a:t>The primary objective of this phase is to evaluate model performance and fine-tune hyperparameters. For Decision Trees, we will optimize parameters like maximum depth, minimum samples for split, and minimum samples per leaf.  Hyperparameter tuning will be conducted using grid search and random search to find the best parameters for both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DAGGBBjPd48</dc:identifier>
  <dcterms:modified xsi:type="dcterms:W3CDTF">2011-08-01T06:04:30Z</dcterms:modified>
  <cp:revision>1</cp:revision>
  <dc:title>Conducting Research Projects Presentation</dc:title>
</cp:coreProperties>
</file>